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74" r:id="rId3"/>
    <p:sldId id="286" r:id="rId4"/>
    <p:sldId id="309" r:id="rId5"/>
    <p:sldId id="288" r:id="rId6"/>
    <p:sldId id="289" r:id="rId7"/>
    <p:sldId id="290" r:id="rId8"/>
    <p:sldId id="291" r:id="rId9"/>
    <p:sldId id="292" r:id="rId10"/>
    <p:sldId id="293" r:id="rId11"/>
    <p:sldId id="296" r:id="rId12"/>
    <p:sldId id="298" r:id="rId13"/>
    <p:sldId id="297" r:id="rId14"/>
    <p:sldId id="299" r:id="rId15"/>
    <p:sldId id="300" r:id="rId16"/>
    <p:sldId id="301" r:id="rId17"/>
    <p:sldId id="303" r:id="rId18"/>
    <p:sldId id="304" r:id="rId19"/>
    <p:sldId id="305" r:id="rId20"/>
    <p:sldId id="306" r:id="rId21"/>
    <p:sldId id="307" r:id="rId22"/>
    <p:sldId id="308" r:id="rId23"/>
    <p:sldId id="302" r:id="rId24"/>
    <p:sldId id="311" r:id="rId25"/>
  </p:sldIdLst>
  <p:sldSz cx="9144000" cy="6858000" type="screen4x3"/>
  <p:notesSz cx="6669088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CF4A2FB-45B4-42BB-B074-FA2406E03E2D}">
          <p14:sldIdLst>
            <p14:sldId id="256"/>
            <p14:sldId id="274"/>
            <p14:sldId id="286"/>
            <p14:sldId id="309"/>
            <p14:sldId id="288"/>
            <p14:sldId id="289"/>
            <p14:sldId id="290"/>
            <p14:sldId id="291"/>
            <p14:sldId id="292"/>
            <p14:sldId id="293"/>
            <p14:sldId id="296"/>
            <p14:sldId id="298"/>
            <p14:sldId id="297"/>
            <p14:sldId id="299"/>
            <p14:sldId id="300"/>
            <p14:sldId id="301"/>
            <p14:sldId id="303"/>
            <p14:sldId id="304"/>
            <p14:sldId id="305"/>
            <p14:sldId id="306"/>
            <p14:sldId id="307"/>
            <p14:sldId id="308"/>
            <p14:sldId id="302"/>
            <p14:sldId id="31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риневич Константин Николаевич" initials="ГКН" lastIdx="0" clrIdx="0">
    <p:extLst>
      <p:ext uri="{19B8F6BF-5375-455C-9EA6-DF929625EA0E}">
        <p15:presenceInfo xmlns:p15="http://schemas.microsoft.com/office/powerpoint/2012/main" userId="S-1-5-21-1992189349-459236621-1233803906-858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18A9"/>
    <a:srgbClr val="73B1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8" autoAdjust="0"/>
    <p:restoredTop sz="88482" autoAdjust="0"/>
  </p:normalViewPr>
  <p:slideViewPr>
    <p:cSldViewPr snapToGrid="0">
      <p:cViewPr varScale="1">
        <p:scale>
          <a:sx n="78" d="100"/>
          <a:sy n="78" d="100"/>
        </p:scale>
        <p:origin x="135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665" cy="4980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6866" y="0"/>
            <a:ext cx="2890665" cy="4980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42CFC7-8ABF-4208-BD11-AB283E1BA3B2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1241425"/>
            <a:ext cx="4465638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598" y="4777361"/>
            <a:ext cx="5335893" cy="391063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218"/>
            <a:ext cx="2890665" cy="49800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6866" y="9430218"/>
            <a:ext cx="2890665" cy="49800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8E9A44-2C8A-48DF-862F-F167918A7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80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E9A44-2C8A-48DF-862F-F167918A7F4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422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E9A44-2C8A-48DF-862F-F167918A7F4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611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E9A44-2C8A-48DF-862F-F167918A7F41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269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8D82A-5B5B-4B3B-B6FF-BB87FD5CDBA5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934D7-F2EA-4724-96BE-D0B1FA885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16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8D82A-5B5B-4B3B-B6FF-BB87FD5CDBA5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934D7-F2EA-4724-96BE-D0B1FA885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560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8D82A-5B5B-4B3B-B6FF-BB87FD5CDBA5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934D7-F2EA-4724-96BE-D0B1FA885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641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8D82A-5B5B-4B3B-B6FF-BB87FD5CDBA5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934D7-F2EA-4724-96BE-D0B1FA885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648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8D82A-5B5B-4B3B-B6FF-BB87FD5CDBA5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934D7-F2EA-4724-96BE-D0B1FA885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824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8D82A-5B5B-4B3B-B6FF-BB87FD5CDBA5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934D7-F2EA-4724-96BE-D0B1FA885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01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8D82A-5B5B-4B3B-B6FF-BB87FD5CDBA5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934D7-F2EA-4724-96BE-D0B1FA885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975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8D82A-5B5B-4B3B-B6FF-BB87FD5CDBA5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934D7-F2EA-4724-96BE-D0B1FA885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806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8D82A-5B5B-4B3B-B6FF-BB87FD5CDBA5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934D7-F2EA-4724-96BE-D0B1FA885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915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8D82A-5B5B-4B3B-B6FF-BB87FD5CDBA5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934D7-F2EA-4724-96BE-D0B1FA885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064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8D82A-5B5B-4B3B-B6FF-BB87FD5CDBA5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934D7-F2EA-4724-96BE-D0B1FA885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227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8D82A-5B5B-4B3B-B6FF-BB87FD5CDBA5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934D7-F2EA-4724-96BE-D0B1FA885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794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56726"/>
            <a:ext cx="9144000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53513" y="723489"/>
            <a:ext cx="6598508" cy="715089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Администрация Губернатора Санкт-Петербурга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Комитет по работе с исполнительными органами государственной власти 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и взаимодействию с органами местного самоуправления</a:t>
            </a:r>
          </a:p>
        </p:txBody>
      </p:sp>
      <p:pic>
        <p:nvPicPr>
          <p:cNvPr id="5" name="Picture 7" descr="3959712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2" r="18898"/>
          <a:stretch>
            <a:fillRect/>
          </a:stretch>
        </p:blipFill>
        <p:spPr>
          <a:xfrm>
            <a:off x="553759" y="237119"/>
            <a:ext cx="971550" cy="9727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TextBox 5"/>
          <p:cNvSpPr txBox="1"/>
          <p:nvPr/>
        </p:nvSpPr>
        <p:spPr>
          <a:xfrm>
            <a:off x="553759" y="1943490"/>
            <a:ext cx="83176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общественного участия  (вовлечение граждан, организаций) при формировании комфортной 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современной городской среды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99275" y="4569945"/>
            <a:ext cx="60447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Комитет по взаимодействию с исполнительными органами государственной власти и взаимодействию с органами местного самоуправления Администрации Губернатора Санкт-Петербурга</a:t>
            </a:r>
          </a:p>
        </p:txBody>
      </p:sp>
    </p:spTree>
    <p:extLst>
      <p:ext uri="{BB962C8B-B14F-4D97-AF65-F5344CB8AC3E}">
        <p14:creationId xmlns:p14="http://schemas.microsoft.com/office/powerpoint/2010/main" val="1110409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363" y="1499667"/>
            <a:ext cx="1555531" cy="9397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53512" y="208547"/>
            <a:ext cx="6598508" cy="715089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Администрация Губернатора Санкт-Петербурга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Комитет по работе с исполнительными органами государственной власти 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и взаимодействию с органами местного самоуправления</a:t>
            </a:r>
          </a:p>
        </p:txBody>
      </p:sp>
      <p:pic>
        <p:nvPicPr>
          <p:cNvPr id="5" name="Picture 7" descr="3959712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2" r="18898"/>
          <a:stretch>
            <a:fillRect/>
          </a:stretch>
        </p:blipFill>
        <p:spPr>
          <a:xfrm>
            <a:off x="553759" y="237119"/>
            <a:ext cx="971550" cy="9727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Прямоугольник 9"/>
          <p:cNvSpPr/>
          <p:nvPr/>
        </p:nvSpPr>
        <p:spPr>
          <a:xfrm>
            <a:off x="8556939" y="66855"/>
            <a:ext cx="446567" cy="3405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9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79621" y="1209860"/>
            <a:ext cx="6598508" cy="5963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Рекомендуемый алгоритм действий по обсуждению проектов благоустройства</a:t>
            </a:r>
            <a:endParaRPr lang="ru-RU" sz="1600" b="1" dirty="0"/>
          </a:p>
        </p:txBody>
      </p:sp>
      <p:sp>
        <p:nvSpPr>
          <p:cNvPr id="6" name="Пятиугольник 5"/>
          <p:cNvSpPr/>
          <p:nvPr/>
        </p:nvSpPr>
        <p:spPr>
          <a:xfrm>
            <a:off x="351266" y="2308327"/>
            <a:ext cx="1623687" cy="566476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Этап</a:t>
            </a:r>
            <a:r>
              <a:rPr lang="en-US" sz="1400" dirty="0"/>
              <a:t> </a:t>
            </a:r>
            <a:r>
              <a:rPr lang="en-US" sz="1400" b="1" dirty="0"/>
              <a:t>1</a:t>
            </a:r>
            <a:endParaRPr lang="ru-RU" sz="1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03913" y="2308327"/>
            <a:ext cx="6348096" cy="5484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Предпроектный</a:t>
            </a:r>
            <a:r>
              <a:rPr lang="ru-RU" sz="1400" dirty="0" smtClean="0"/>
              <a:t> этап. </a:t>
            </a:r>
          </a:p>
          <a:p>
            <a:pPr algn="ctr"/>
            <a:r>
              <a:rPr lang="ru-RU" sz="1400" i="1" dirty="0" smtClean="0"/>
              <a:t>Направлен на формирование запроса, разработку задания на проектирование</a:t>
            </a:r>
            <a:endParaRPr lang="ru-RU" sz="1400" i="1" dirty="0"/>
          </a:p>
        </p:txBody>
      </p:sp>
      <p:sp>
        <p:nvSpPr>
          <p:cNvPr id="16" name="Пятиугольник 15"/>
          <p:cNvSpPr/>
          <p:nvPr/>
        </p:nvSpPr>
        <p:spPr>
          <a:xfrm>
            <a:off x="351266" y="3040796"/>
            <a:ext cx="1623687" cy="484632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Этап</a:t>
            </a:r>
            <a:r>
              <a:rPr lang="en-US" sz="1400" dirty="0"/>
              <a:t> </a:t>
            </a:r>
            <a:r>
              <a:rPr lang="ru-RU" sz="1400" b="1" dirty="0" smtClean="0"/>
              <a:t>2</a:t>
            </a:r>
            <a:endParaRPr lang="ru-RU" sz="14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103914" y="3006839"/>
            <a:ext cx="6348095" cy="4846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/>
              <a:t>Разработка, обсуждение и согласование </a:t>
            </a:r>
            <a:r>
              <a:rPr lang="ru-RU" sz="1400" b="1" dirty="0" smtClean="0"/>
              <a:t>концепции </a:t>
            </a:r>
            <a:r>
              <a:rPr lang="ru-RU" sz="1400" dirty="0" smtClean="0"/>
              <a:t>развития территории</a:t>
            </a:r>
            <a:endParaRPr lang="ru-RU" sz="1400" dirty="0"/>
          </a:p>
        </p:txBody>
      </p:sp>
      <p:sp>
        <p:nvSpPr>
          <p:cNvPr id="18" name="Пятиугольник 17"/>
          <p:cNvSpPr/>
          <p:nvPr/>
        </p:nvSpPr>
        <p:spPr>
          <a:xfrm>
            <a:off x="351266" y="3657290"/>
            <a:ext cx="1623687" cy="484632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Этап</a:t>
            </a:r>
            <a:r>
              <a:rPr lang="en-US" sz="1400" dirty="0"/>
              <a:t> </a:t>
            </a:r>
            <a:r>
              <a:rPr lang="ru-RU" sz="1400" b="1" dirty="0" smtClean="0"/>
              <a:t>3</a:t>
            </a:r>
            <a:endParaRPr lang="ru-RU" sz="1400" b="1" dirty="0"/>
          </a:p>
        </p:txBody>
      </p:sp>
      <p:sp>
        <p:nvSpPr>
          <p:cNvPr id="19" name="Пятиугольник 18"/>
          <p:cNvSpPr/>
          <p:nvPr/>
        </p:nvSpPr>
        <p:spPr>
          <a:xfrm>
            <a:off x="351266" y="4323737"/>
            <a:ext cx="1623687" cy="484632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Этап</a:t>
            </a:r>
            <a:r>
              <a:rPr lang="en-US" sz="1400" dirty="0"/>
              <a:t> </a:t>
            </a:r>
            <a:r>
              <a:rPr lang="ru-RU" sz="1400" b="1" dirty="0" smtClean="0"/>
              <a:t>4</a:t>
            </a:r>
            <a:endParaRPr lang="ru-RU" sz="1400" b="1" dirty="0"/>
          </a:p>
        </p:txBody>
      </p:sp>
      <p:sp>
        <p:nvSpPr>
          <p:cNvPr id="20" name="Пятиугольник 19"/>
          <p:cNvSpPr/>
          <p:nvPr/>
        </p:nvSpPr>
        <p:spPr>
          <a:xfrm>
            <a:off x="351266" y="4953395"/>
            <a:ext cx="1623687" cy="484632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Этап</a:t>
            </a:r>
            <a:r>
              <a:rPr lang="en-US" sz="1400" dirty="0"/>
              <a:t> </a:t>
            </a:r>
            <a:r>
              <a:rPr lang="ru-RU" sz="1400" b="1" dirty="0" smtClean="0"/>
              <a:t>5</a:t>
            </a:r>
            <a:endParaRPr lang="ru-RU" sz="1400" b="1" dirty="0"/>
          </a:p>
        </p:txBody>
      </p:sp>
      <p:sp>
        <p:nvSpPr>
          <p:cNvPr id="21" name="Пятиугольник 20"/>
          <p:cNvSpPr/>
          <p:nvPr/>
        </p:nvSpPr>
        <p:spPr>
          <a:xfrm>
            <a:off x="341741" y="5562086"/>
            <a:ext cx="1623687" cy="484632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Этап</a:t>
            </a:r>
            <a:r>
              <a:rPr lang="en-US" sz="1400" dirty="0"/>
              <a:t> </a:t>
            </a:r>
            <a:r>
              <a:rPr lang="ru-RU" sz="1400" b="1" dirty="0" smtClean="0"/>
              <a:t>6</a:t>
            </a:r>
            <a:endParaRPr lang="ru-RU" sz="1400" b="1" dirty="0"/>
          </a:p>
        </p:txBody>
      </p:sp>
      <p:sp>
        <p:nvSpPr>
          <p:cNvPr id="22" name="Пятиугольник 21"/>
          <p:cNvSpPr/>
          <p:nvPr/>
        </p:nvSpPr>
        <p:spPr>
          <a:xfrm>
            <a:off x="341742" y="6212711"/>
            <a:ext cx="1623687" cy="484632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Этап</a:t>
            </a:r>
            <a:r>
              <a:rPr lang="en-US" sz="1400" dirty="0"/>
              <a:t> </a:t>
            </a:r>
            <a:r>
              <a:rPr lang="ru-RU" sz="1400" b="1" dirty="0" smtClean="0"/>
              <a:t>7</a:t>
            </a:r>
            <a:endParaRPr lang="ru-RU" sz="1400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103914" y="3657821"/>
            <a:ext cx="6348095" cy="4846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Разработка, обсуждение и согласование </a:t>
            </a:r>
            <a:r>
              <a:rPr lang="ru-RU" sz="1400" b="1" dirty="0" smtClean="0"/>
              <a:t>эскизного проекта </a:t>
            </a:r>
            <a:r>
              <a:rPr lang="ru-RU" sz="1400" dirty="0"/>
              <a:t>развития территории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103914" y="4281783"/>
            <a:ext cx="6348095" cy="4846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Разработка </a:t>
            </a:r>
            <a:r>
              <a:rPr lang="ru-RU" sz="1400" b="1" dirty="0" smtClean="0"/>
              <a:t>проектной документации</a:t>
            </a:r>
            <a:endParaRPr lang="ru-RU" sz="14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2103914" y="4960839"/>
            <a:ext cx="6348095" cy="4846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Реализация</a:t>
            </a:r>
            <a:r>
              <a:rPr lang="ru-RU" sz="1400" dirty="0" smtClean="0"/>
              <a:t>  проекта</a:t>
            </a:r>
            <a:endParaRPr lang="ru-RU" sz="14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2103914" y="5611821"/>
            <a:ext cx="6348095" cy="4846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1400" b="1" dirty="0" err="1" smtClean="0"/>
              <a:t>Постпроектный</a:t>
            </a:r>
            <a:r>
              <a:rPr lang="ru-RU" sz="1400" b="1" dirty="0" smtClean="0"/>
              <a:t> этап </a:t>
            </a:r>
            <a:r>
              <a:rPr lang="ru-RU" sz="1400" dirty="0" smtClean="0"/>
              <a:t>– </a:t>
            </a:r>
            <a:r>
              <a:rPr lang="ru-RU" sz="1400" i="1" dirty="0" smtClean="0"/>
              <a:t>оценка реализации проекта</a:t>
            </a:r>
            <a:endParaRPr lang="ru-RU" sz="1400" i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2103914" y="6222342"/>
            <a:ext cx="6348095" cy="4846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1400" b="1" dirty="0" smtClean="0"/>
              <a:t>Регулярная оценка эксплуатации </a:t>
            </a:r>
            <a:r>
              <a:rPr lang="ru-RU" sz="1400" dirty="0" smtClean="0"/>
              <a:t>территории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675084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3512" y="208547"/>
            <a:ext cx="6598508" cy="715089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Администрация Губернатора Санкт-Петербурга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Комитет по работе с исполнительными органами государственной власти 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и взаимодействию с органами местного самоуправления</a:t>
            </a:r>
          </a:p>
        </p:txBody>
      </p:sp>
      <p:pic>
        <p:nvPicPr>
          <p:cNvPr id="5" name="Picture 7" descr="3959712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2" r="18898"/>
          <a:stretch>
            <a:fillRect/>
          </a:stretch>
        </p:blipFill>
        <p:spPr>
          <a:xfrm>
            <a:off x="553759" y="237119"/>
            <a:ext cx="971550" cy="9727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Прямоугольник 9"/>
          <p:cNvSpPr/>
          <p:nvPr/>
        </p:nvSpPr>
        <p:spPr>
          <a:xfrm>
            <a:off x="8556939" y="66855"/>
            <a:ext cx="446567" cy="3405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53512" y="1209860"/>
            <a:ext cx="6598508" cy="5357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Содержание этапов по обсуждению проектов благоустройства</a:t>
            </a:r>
          </a:p>
        </p:txBody>
      </p:sp>
      <p:sp>
        <p:nvSpPr>
          <p:cNvPr id="6" name="Пятиугольник 5"/>
          <p:cNvSpPr/>
          <p:nvPr/>
        </p:nvSpPr>
        <p:spPr>
          <a:xfrm>
            <a:off x="266699" y="3858102"/>
            <a:ext cx="1586813" cy="721598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Предпроектный этап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944415" y="2291255"/>
            <a:ext cx="6507606" cy="39623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До начала разработки проекта необходимо организовать проведение </a:t>
            </a:r>
            <a:r>
              <a:rPr lang="ru-RU" sz="1400" dirty="0" err="1"/>
              <a:t>предпроектного</a:t>
            </a:r>
            <a:r>
              <a:rPr lang="ru-RU" sz="1400" dirty="0"/>
              <a:t> анализа, анкетирования, опросов, интервью, фокус-групп, сбора данных о существующих сценариях использования территории, основных проблемах и ценностях места, сбор идей-пожеланий от жителей, школьные проекты (конкурсы рисунков, проектов, макетов и пожеланий). </a:t>
            </a:r>
            <a:endParaRPr lang="ru-RU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По </a:t>
            </a:r>
            <a:r>
              <a:rPr lang="ru-RU" sz="1400" dirty="0"/>
              <a:t>итогам проведения </a:t>
            </a:r>
            <a:r>
              <a:rPr lang="ru-RU" sz="1400" dirty="0" err="1"/>
              <a:t>предпроектного</a:t>
            </a:r>
            <a:r>
              <a:rPr lang="ru-RU" sz="1400" dirty="0"/>
              <a:t> этапа необходимо провести анализ собранной информации и сформировать на его основе «общественное задание на проектирование» – программу и рекомендации к проектированию, отражающие запросы жителей</a:t>
            </a:r>
            <a:r>
              <a:rPr lang="ru-RU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 </a:t>
            </a:r>
            <a:r>
              <a:rPr lang="ru-RU" sz="1400" dirty="0"/>
              <a:t>Разработанная программа должна быть опубликована в широком доступе и разослана всем заинтересованным участникам </a:t>
            </a:r>
            <a:r>
              <a:rPr lang="ru-RU" sz="1400" dirty="0" smtClean="0"/>
              <a:t>проекта, </a:t>
            </a:r>
            <a:r>
              <a:rPr lang="ru-RU" sz="1400" dirty="0"/>
              <a:t>для того чтобы люди могли оценить результат собственного участия, а также для подготовки к общественным обсуждениям концепции развития территории.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9" y="2291255"/>
            <a:ext cx="1586813" cy="129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639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3512" y="208547"/>
            <a:ext cx="6598508" cy="715089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Администрация Губернатора Санкт-Петербурга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Комитет по работе с исполнительными органами государственной власти 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и взаимодействию с органами местного самоуправления</a:t>
            </a:r>
          </a:p>
        </p:txBody>
      </p:sp>
      <p:pic>
        <p:nvPicPr>
          <p:cNvPr id="5" name="Picture 7" descr="3959712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2" r="18898"/>
          <a:stretch>
            <a:fillRect/>
          </a:stretch>
        </p:blipFill>
        <p:spPr>
          <a:xfrm>
            <a:off x="553759" y="237119"/>
            <a:ext cx="971550" cy="9727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Прямоугольник 9"/>
          <p:cNvSpPr/>
          <p:nvPr/>
        </p:nvSpPr>
        <p:spPr>
          <a:xfrm>
            <a:off x="8556939" y="66855"/>
            <a:ext cx="446567" cy="3405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11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53512" y="1209860"/>
            <a:ext cx="6598508" cy="5357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Содержание этапов по обсуждению проектов благоустройства</a:t>
            </a:r>
          </a:p>
        </p:txBody>
      </p:sp>
      <p:sp>
        <p:nvSpPr>
          <p:cNvPr id="16" name="Пятиугольник 15"/>
          <p:cNvSpPr/>
          <p:nvPr/>
        </p:nvSpPr>
        <p:spPr>
          <a:xfrm>
            <a:off x="341747" y="2363486"/>
            <a:ext cx="1939000" cy="484632"/>
          </a:xfrm>
          <a:prstGeom prst="homePlat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концепция</a:t>
            </a:r>
            <a:endParaRPr lang="ru-RU" sz="1600" dirty="0"/>
          </a:p>
        </p:txBody>
      </p:sp>
      <p:sp>
        <p:nvSpPr>
          <p:cNvPr id="18" name="Пятиугольник 17"/>
          <p:cNvSpPr/>
          <p:nvPr/>
        </p:nvSpPr>
        <p:spPr>
          <a:xfrm>
            <a:off x="471414" y="4562625"/>
            <a:ext cx="1939000" cy="566476"/>
          </a:xfrm>
          <a:prstGeom prst="homePlat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эскизный проект</a:t>
            </a:r>
            <a:endParaRPr lang="ru-RU" sz="16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596047" y="3684248"/>
            <a:ext cx="6327236" cy="221205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Эскизный проект рекомендуется разрабатывать с учетом результатов общественных обсуждений. </a:t>
            </a:r>
            <a:endParaRPr lang="ru-RU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Обсуждения </a:t>
            </a:r>
            <a:r>
              <a:rPr lang="ru-RU" sz="1400" dirty="0"/>
              <a:t>рекомендуется проводить в интерактивном формате проектных семинаров, включающих групповую работу.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Эскизный проект также должен быть представлен на общественное обсуждение. </a:t>
            </a:r>
            <a:endParaRPr lang="ru-RU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Процедуру </a:t>
            </a:r>
            <a:r>
              <a:rPr lang="ru-RU" sz="1400" dirty="0"/>
              <a:t>согласования эскизного проекта </a:t>
            </a:r>
            <a:r>
              <a:rPr lang="ru-RU" sz="1400" dirty="0" smtClean="0"/>
              <a:t>рекомендуется </a:t>
            </a:r>
            <a:r>
              <a:rPr lang="ru-RU" sz="1400" dirty="0"/>
              <a:t>осуществлять только после его публичной презентации и сбора обратной связи и оценки со стороны местных жителей и других заинтересованных в проекте сторон.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596046" y="2060027"/>
            <a:ext cx="6327237" cy="110796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Общественные обсуждения рекомендуется проводить до утверждения эскизного проекта, представляя местным жителям концепцию развития территории, разработанную с учетом задания на проектирование</a:t>
            </a:r>
            <a:r>
              <a:rPr lang="ru-RU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По </a:t>
            </a:r>
            <a:r>
              <a:rPr lang="ru-RU" sz="1400" dirty="0"/>
              <a:t>итогам общественных обсуждений в концепцию проекта вносятся изменения и </a:t>
            </a:r>
            <a:r>
              <a:rPr lang="ru-RU" sz="1400" dirty="0" smtClean="0"/>
              <a:t>дополнения.</a:t>
            </a:r>
            <a:endParaRPr lang="ru-RU" sz="1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42" y="3167992"/>
            <a:ext cx="2205172" cy="130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333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3512" y="208547"/>
            <a:ext cx="6598508" cy="715089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Администрация Губернатора Санкт-Петербурга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Комитет по работе с исполнительными органами государственной власти 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и взаимодействию с органами местного самоуправления</a:t>
            </a:r>
          </a:p>
        </p:txBody>
      </p:sp>
      <p:pic>
        <p:nvPicPr>
          <p:cNvPr id="5" name="Picture 7" descr="3959712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2" r="18898"/>
          <a:stretch>
            <a:fillRect/>
          </a:stretch>
        </p:blipFill>
        <p:spPr>
          <a:xfrm>
            <a:off x="553759" y="237119"/>
            <a:ext cx="971550" cy="9727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Прямоугольник 9"/>
          <p:cNvSpPr/>
          <p:nvPr/>
        </p:nvSpPr>
        <p:spPr>
          <a:xfrm>
            <a:off x="8556939" y="66855"/>
            <a:ext cx="446567" cy="3405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12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53512" y="1209860"/>
            <a:ext cx="6598508" cy="5357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Содержание этапов по обсуждению проектов благоустройства</a:t>
            </a:r>
          </a:p>
        </p:txBody>
      </p:sp>
      <p:sp>
        <p:nvSpPr>
          <p:cNvPr id="19" name="Пятиугольник 18"/>
          <p:cNvSpPr/>
          <p:nvPr/>
        </p:nvSpPr>
        <p:spPr>
          <a:xfrm>
            <a:off x="371296" y="2207676"/>
            <a:ext cx="2319352" cy="902731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ru-RU" sz="1600" dirty="0" smtClean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dirty="0" smtClean="0"/>
              <a:t>Проектная документация;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dirty="0" smtClean="0"/>
              <a:t>Реализация</a:t>
            </a:r>
          </a:p>
          <a:p>
            <a:pPr algn="ctr"/>
            <a:endParaRPr lang="ru-RU" sz="16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2911354" y="2031791"/>
            <a:ext cx="5540666" cy="13648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Дальнейший процесс разработки и реализации проекта комплексного благоустройства рекомендуется проводить при участии рабочей группы либо общественного комитета проекта, сформированного местными жителями, либо при их непосредственном участии.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854748" y="4384690"/>
            <a:ext cx="5653877" cy="22841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После реализации проекта необходимо провести оценку реализованного объекта с участием местных жителей, для того чтобы выяснить сильные и слабые стороны, а также оценить эффективность реализованного проекта. </a:t>
            </a:r>
            <a:endParaRPr lang="ru-RU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Все общественные обсуждения и встречи с местными жителями </a:t>
            </a:r>
            <a:r>
              <a:rPr lang="ru-RU" sz="1400" b="1" dirty="0"/>
              <a:t>должны проводиться в удобное </a:t>
            </a:r>
            <a:r>
              <a:rPr lang="ru-RU" sz="1400" dirty="0"/>
              <a:t>для них </a:t>
            </a:r>
            <a:r>
              <a:rPr lang="ru-RU" sz="1400" b="1" dirty="0"/>
              <a:t>время</a:t>
            </a:r>
            <a:r>
              <a:rPr lang="ru-RU" sz="1400" dirty="0"/>
              <a:t> – </a:t>
            </a:r>
            <a:r>
              <a:rPr lang="ru-RU" sz="1400" b="1" dirty="0"/>
              <a:t>в вечернее нерабочее </a:t>
            </a:r>
            <a:r>
              <a:rPr lang="ru-RU" sz="1400" b="1" dirty="0" smtClean="0"/>
              <a:t>время (</a:t>
            </a:r>
            <a:r>
              <a:rPr lang="ru-RU" sz="1400" b="1" dirty="0"/>
              <a:t>не раньше 18 часов вечера), либо в нерабочие дни.  </a:t>
            </a:r>
          </a:p>
        </p:txBody>
      </p:sp>
      <p:sp>
        <p:nvSpPr>
          <p:cNvPr id="29" name="Пятиугольник 28"/>
          <p:cNvSpPr/>
          <p:nvPr/>
        </p:nvSpPr>
        <p:spPr>
          <a:xfrm>
            <a:off x="341747" y="4936504"/>
            <a:ext cx="2319352" cy="1180517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dirty="0" err="1" smtClean="0"/>
              <a:t>Постпроектный</a:t>
            </a:r>
            <a:r>
              <a:rPr lang="ru-RU" sz="1400" dirty="0" smtClean="0"/>
              <a:t> этап;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dirty="0" smtClean="0"/>
              <a:t>Регулярная оценка эксплуатации</a:t>
            </a:r>
          </a:p>
          <a:p>
            <a:pPr algn="ctr"/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747" y="3396632"/>
            <a:ext cx="2016060" cy="140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306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3512" y="208547"/>
            <a:ext cx="6598508" cy="715089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Администрация Губернатора Санкт-Петербурга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Комитет по работе с исполнительными органами государственной власти 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и взаимодействию с органами местного самоуправления</a:t>
            </a:r>
          </a:p>
        </p:txBody>
      </p:sp>
      <p:pic>
        <p:nvPicPr>
          <p:cNvPr id="5" name="Picture 7" descr="3959712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2" r="18898"/>
          <a:stretch>
            <a:fillRect/>
          </a:stretch>
        </p:blipFill>
        <p:spPr>
          <a:xfrm>
            <a:off x="553759" y="237119"/>
            <a:ext cx="971550" cy="9727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Прямоугольник 9"/>
          <p:cNvSpPr/>
          <p:nvPr/>
        </p:nvSpPr>
        <p:spPr>
          <a:xfrm>
            <a:off x="8556939" y="66855"/>
            <a:ext cx="446567" cy="3405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13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53512" y="1155604"/>
            <a:ext cx="6598508" cy="8415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Примерный план организации общественного обсуждения проектов благоустройства</a:t>
            </a:r>
          </a:p>
          <a:p>
            <a:pPr algn="ctr"/>
            <a:r>
              <a:rPr lang="ru-RU" sz="1400" b="1" i="1" dirty="0" smtClean="0"/>
              <a:t>(на примере разработки «Общественного задания на проектирование»)</a:t>
            </a:r>
            <a:endParaRPr lang="ru-RU" sz="1400" b="1" i="1" dirty="0"/>
          </a:p>
        </p:txBody>
      </p:sp>
      <p:sp>
        <p:nvSpPr>
          <p:cNvPr id="6" name="Пятиугольник 5"/>
          <p:cNvSpPr/>
          <p:nvPr/>
        </p:nvSpPr>
        <p:spPr>
          <a:xfrm>
            <a:off x="341747" y="2652010"/>
            <a:ext cx="2054612" cy="55364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Регистрация участников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64525" y="2191984"/>
            <a:ext cx="5887496" cy="1953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800100" lvl="1" indent="-342900" fontAlgn="base">
              <a:buFont typeface="+mj-lt"/>
              <a:buAutoNum type="arabicPeriod"/>
            </a:pPr>
            <a:r>
              <a:rPr lang="ru-RU" sz="1400" dirty="0"/>
              <a:t>Для регистрации </a:t>
            </a:r>
            <a:r>
              <a:rPr lang="ru-RU" sz="1400" dirty="0" smtClean="0"/>
              <a:t>желательно иметь волонтеров. </a:t>
            </a:r>
          </a:p>
          <a:p>
            <a:pPr marL="800100" lvl="1" indent="-342900" fontAlgn="base">
              <a:buFont typeface="+mj-lt"/>
              <a:buAutoNum type="arabicPeriod"/>
            </a:pPr>
            <a:r>
              <a:rPr lang="ru-RU" sz="1400" dirty="0" smtClean="0"/>
              <a:t>В </a:t>
            </a:r>
            <a:r>
              <a:rPr lang="ru-RU" sz="1400" dirty="0"/>
              <a:t>процессе регистрации участникам выдается индивидуальная анкета участника и ручка. </a:t>
            </a:r>
            <a:endParaRPr lang="ru-RU" sz="1400" dirty="0" smtClean="0"/>
          </a:p>
          <a:p>
            <a:pPr marL="800100" lvl="1" indent="-342900" fontAlgn="base">
              <a:buFont typeface="+mj-lt"/>
              <a:buAutoNum type="arabicPeriod"/>
            </a:pPr>
            <a:r>
              <a:rPr lang="ru-RU" sz="1400" dirty="0" smtClean="0"/>
              <a:t>Предполагается</a:t>
            </a:r>
            <a:r>
              <a:rPr lang="ru-RU" sz="1400" dirty="0"/>
              <a:t>, что участники </a:t>
            </a:r>
            <a:r>
              <a:rPr lang="ru-RU" sz="1400" dirty="0" smtClean="0"/>
              <a:t>заполнят </a:t>
            </a:r>
            <a:r>
              <a:rPr lang="ru-RU" sz="1400" dirty="0"/>
              <a:t>анкеты до начала или в процессе участия. </a:t>
            </a:r>
            <a:endParaRPr lang="ru-RU" sz="1400" dirty="0" smtClean="0"/>
          </a:p>
          <a:p>
            <a:pPr marL="800100" lvl="1" indent="-342900" fontAlgn="base">
              <a:buFont typeface="+mj-lt"/>
              <a:buAutoNum type="arabicPeriod"/>
            </a:pPr>
            <a:r>
              <a:rPr lang="ru-RU" sz="1400" dirty="0" smtClean="0"/>
              <a:t>Необходимо организовать обязательную передачу  участником анкеты волонтеру </a:t>
            </a:r>
            <a:r>
              <a:rPr lang="ru-RU" sz="1400" dirty="0"/>
              <a:t>перед тем, как </a:t>
            </a:r>
            <a:r>
              <a:rPr lang="ru-RU" sz="1600" dirty="0" smtClean="0"/>
              <a:t>он покинет </a:t>
            </a:r>
            <a:r>
              <a:rPr lang="ru-RU" sz="1600" dirty="0"/>
              <a:t>мероприятие. </a:t>
            </a:r>
          </a:p>
        </p:txBody>
      </p:sp>
      <p:sp>
        <p:nvSpPr>
          <p:cNvPr id="16" name="Пятиугольник 15"/>
          <p:cNvSpPr/>
          <p:nvPr/>
        </p:nvSpPr>
        <p:spPr>
          <a:xfrm>
            <a:off x="341747" y="5381297"/>
            <a:ext cx="2054612" cy="672662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Открытая дискуссия и общее обсуждение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594012" y="4966138"/>
            <a:ext cx="5858008" cy="15029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1" fontAlgn="base"/>
            <a:r>
              <a:rPr lang="en-US" sz="1400" dirty="0" err="1"/>
              <a:t>Цели</a:t>
            </a:r>
            <a:r>
              <a:rPr lang="en-US" sz="1400" dirty="0"/>
              <a:t> </a:t>
            </a:r>
            <a:r>
              <a:rPr lang="en-US" sz="1400" dirty="0" err="1"/>
              <a:t>дискуссии</a:t>
            </a:r>
            <a:r>
              <a:rPr lang="en-US" sz="1400" dirty="0"/>
              <a:t>: </a:t>
            </a:r>
            <a:endParaRPr lang="ru-RU" sz="1400" dirty="0"/>
          </a:p>
          <a:p>
            <a:pPr marL="1200150" lvl="2" indent="-285750" fontAlgn="base">
              <a:buFont typeface="Arial" panose="020B0604020202020204" pitchFamily="34" charset="0"/>
              <a:buChar char="•"/>
            </a:pPr>
            <a:r>
              <a:rPr lang="ru-RU" sz="1400" dirty="0"/>
              <a:t>понять, как используется территория </a:t>
            </a:r>
            <a:r>
              <a:rPr lang="ru-RU" sz="1400" dirty="0" smtClean="0"/>
              <a:t>сегодня; </a:t>
            </a:r>
            <a:endParaRPr lang="ru-RU" sz="1400" dirty="0"/>
          </a:p>
          <a:p>
            <a:pPr marL="1200150" lvl="2" indent="-285750" fontAlgn="base">
              <a:buFont typeface="Arial" panose="020B0604020202020204" pitchFamily="34" charset="0"/>
              <a:buChar char="•"/>
            </a:pPr>
            <a:r>
              <a:rPr lang="en-US" sz="1400" dirty="0" err="1"/>
              <a:t>обсудить</a:t>
            </a:r>
            <a:r>
              <a:rPr lang="en-US" sz="1400" dirty="0"/>
              <a:t> </a:t>
            </a:r>
            <a:r>
              <a:rPr lang="en-US" sz="1400" dirty="0" err="1"/>
              <a:t>проблемы</a:t>
            </a:r>
            <a:r>
              <a:rPr lang="en-US" sz="1400" dirty="0"/>
              <a:t> </a:t>
            </a:r>
            <a:r>
              <a:rPr lang="en-US" sz="1400" dirty="0" err="1" smtClean="0"/>
              <a:t>территории</a:t>
            </a:r>
            <a:r>
              <a:rPr lang="ru-RU" sz="1400" dirty="0" smtClean="0"/>
              <a:t>;</a:t>
            </a:r>
            <a:r>
              <a:rPr lang="en-US" sz="1400" dirty="0" smtClean="0"/>
              <a:t> </a:t>
            </a:r>
            <a:endParaRPr lang="ru-RU" sz="1400" dirty="0"/>
          </a:p>
          <a:p>
            <a:pPr marL="1200150" lvl="2" indent="-285750" fontAlgn="base">
              <a:buFont typeface="Arial" panose="020B0604020202020204" pitchFamily="34" charset="0"/>
              <a:buChar char="•"/>
            </a:pPr>
            <a:r>
              <a:rPr lang="ru-RU" sz="1400" dirty="0"/>
              <a:t>обсудить ценности и идентичность </a:t>
            </a:r>
            <a:r>
              <a:rPr lang="ru-RU" sz="1400" dirty="0" smtClean="0"/>
              <a:t>места; </a:t>
            </a:r>
            <a:endParaRPr lang="ru-RU" sz="1400" dirty="0"/>
          </a:p>
          <a:p>
            <a:pPr marL="1200150" lvl="2" indent="-285750" fontAlgn="base">
              <a:buFont typeface="Arial" panose="020B0604020202020204" pitchFamily="34" charset="0"/>
              <a:buChar char="•"/>
            </a:pPr>
            <a:r>
              <a:rPr lang="ru-RU" sz="1400" dirty="0"/>
              <a:t>обсудить то, что нужно сделать с территорий </a:t>
            </a:r>
            <a:r>
              <a:rPr lang="ru-RU" sz="1400" i="1" dirty="0"/>
              <a:t>(генерация </a:t>
            </a:r>
            <a:r>
              <a:rPr lang="ru-RU" sz="1400" i="1" dirty="0" smtClean="0"/>
              <a:t>идей, пожеланий</a:t>
            </a:r>
            <a:r>
              <a:rPr lang="ru-RU" sz="1400" i="1" dirty="0"/>
              <a:t>).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748" y="3860473"/>
            <a:ext cx="2138694" cy="140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817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3512" y="208547"/>
            <a:ext cx="6598508" cy="715089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Администрация Губернатора Санкт-Петербурга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Комитет по работе с исполнительными органами государственной власти 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и взаимодействию с органами местного самоуправления</a:t>
            </a:r>
          </a:p>
        </p:txBody>
      </p:sp>
      <p:pic>
        <p:nvPicPr>
          <p:cNvPr id="5" name="Picture 7" descr="3959712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2" r="18898"/>
          <a:stretch>
            <a:fillRect/>
          </a:stretch>
        </p:blipFill>
        <p:spPr>
          <a:xfrm>
            <a:off x="553759" y="237119"/>
            <a:ext cx="971550" cy="9727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Прямоугольник 9"/>
          <p:cNvSpPr/>
          <p:nvPr/>
        </p:nvSpPr>
        <p:spPr>
          <a:xfrm>
            <a:off x="8556939" y="66855"/>
            <a:ext cx="446567" cy="3405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14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53512" y="1209859"/>
            <a:ext cx="6598508" cy="10878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Примерный план организации общественного обсуждения проектов благоустройства</a:t>
            </a:r>
          </a:p>
          <a:p>
            <a:pPr algn="ctr"/>
            <a:r>
              <a:rPr lang="ru-RU" sz="1400" b="1" dirty="0" smtClean="0"/>
              <a:t>(на примере проектного семинара по разработке «общественного задания на проектирование»</a:t>
            </a:r>
            <a:endParaRPr lang="ru-RU" sz="1400" b="1" dirty="0"/>
          </a:p>
        </p:txBody>
      </p:sp>
      <p:sp>
        <p:nvSpPr>
          <p:cNvPr id="6" name="Пятиугольник 5"/>
          <p:cNvSpPr/>
          <p:nvPr/>
        </p:nvSpPr>
        <p:spPr>
          <a:xfrm>
            <a:off x="194602" y="3675862"/>
            <a:ext cx="2054612" cy="882869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Работа в группах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76713" y="2648607"/>
            <a:ext cx="5975307" cy="32266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 smtClean="0"/>
              <a:t>Разработка </a:t>
            </a:r>
            <a:r>
              <a:rPr lang="ru-RU" sz="1400" dirty="0"/>
              <a:t>предложений по развитию территории: 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ru-RU" sz="1400" dirty="0"/>
              <a:t>знакомство в группе (заполнение списка участников команды); </a:t>
            </a:r>
            <a:endParaRPr lang="ru-RU" sz="1400" dirty="0" smtClean="0"/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ru-RU" sz="1400" dirty="0" smtClean="0"/>
              <a:t>каждый </a:t>
            </a:r>
            <a:r>
              <a:rPr lang="ru-RU" sz="1400" dirty="0"/>
              <a:t>участник высказывает важные для него задачи в развитии территории; 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ru-RU" sz="1400" dirty="0"/>
              <a:t>формирование общего списка задач, решаемых проектом и общего списка инфраструктурных объектов, которые должны появиться на территории, необходимых для решения указанных задач; </a:t>
            </a:r>
            <a:endParaRPr lang="ru-RU" sz="1400" dirty="0" smtClean="0"/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ru-RU" sz="1400" dirty="0" smtClean="0"/>
              <a:t>работа </a:t>
            </a:r>
            <a:r>
              <a:rPr lang="ru-RU" sz="1400" dirty="0"/>
              <a:t>с картой (со </a:t>
            </a:r>
            <a:r>
              <a:rPr lang="ru-RU" sz="1400" dirty="0" err="1"/>
              <a:t>стикерами</a:t>
            </a:r>
            <a:r>
              <a:rPr lang="ru-RU" sz="1400" dirty="0"/>
              <a:t> и значками</a:t>
            </a:r>
            <a:r>
              <a:rPr lang="ru-RU" sz="1400" dirty="0" smtClean="0"/>
              <a:t>);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ru-RU" sz="1400" dirty="0" smtClean="0"/>
              <a:t>разработка </a:t>
            </a:r>
            <a:r>
              <a:rPr lang="ru-RU" sz="1400" dirty="0"/>
              <a:t>группового проекта; 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ru-RU" sz="1400" dirty="0"/>
              <a:t>формирование предложений по событийному наполнению территории и названию проекта;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подготовка</a:t>
            </a:r>
            <a:r>
              <a:rPr lang="en-US" sz="1400" dirty="0"/>
              <a:t> </a:t>
            </a:r>
            <a:r>
              <a:rPr lang="en-US" sz="1400" dirty="0" err="1"/>
              <a:t>группы</a:t>
            </a:r>
            <a:r>
              <a:rPr lang="en-US" sz="1400" dirty="0"/>
              <a:t> к </a:t>
            </a:r>
            <a:r>
              <a:rPr lang="en-US" sz="1400" dirty="0" err="1" smtClean="0"/>
              <a:t>презентации</a:t>
            </a:r>
            <a:r>
              <a:rPr lang="ru-RU" sz="1400" dirty="0" smtClean="0"/>
              <a:t>;</a:t>
            </a:r>
            <a:endParaRPr lang="ru-RU" sz="1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02" y="4909584"/>
            <a:ext cx="1822394" cy="144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02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3512" y="208547"/>
            <a:ext cx="6598508" cy="715089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Администрация Губернатора Санкт-Петербурга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Комитет по работе с исполнительными органами государственной власти 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и взаимодействию с органами местного самоуправления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556939" y="66855"/>
            <a:ext cx="446567" cy="3405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15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53512" y="1209859"/>
            <a:ext cx="6598508" cy="10779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Примерный план организации общественного обсуждения проектов благоустройства</a:t>
            </a:r>
          </a:p>
          <a:p>
            <a:pPr algn="ctr"/>
            <a:r>
              <a:rPr lang="ru-RU" sz="1400" b="1" dirty="0" smtClean="0"/>
              <a:t>(на примере проектного семинара по разработке «общественного задания на проектирование»</a:t>
            </a:r>
            <a:endParaRPr lang="ru-RU" sz="1400" b="1" dirty="0"/>
          </a:p>
        </p:txBody>
      </p:sp>
      <p:sp>
        <p:nvSpPr>
          <p:cNvPr id="6" name="Пятиугольник 5"/>
          <p:cNvSpPr/>
          <p:nvPr/>
        </p:nvSpPr>
        <p:spPr>
          <a:xfrm>
            <a:off x="268174" y="2614971"/>
            <a:ext cx="2054612" cy="882869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Представление итогов группового обсуждения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728831" y="2432084"/>
            <a:ext cx="5723189" cy="33317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0" indent="-342900" fontAlgn="base">
              <a:buFont typeface="+mj-lt"/>
              <a:buAutoNum type="arabicPeriod"/>
            </a:pPr>
            <a:r>
              <a:rPr lang="ru-RU" sz="1400" dirty="0" smtClean="0"/>
              <a:t>Презентации </a:t>
            </a:r>
            <a:r>
              <a:rPr lang="ru-RU" sz="1400" dirty="0"/>
              <a:t>команд (по очереди</a:t>
            </a:r>
            <a:r>
              <a:rPr lang="ru-RU" sz="1400" dirty="0" smtClean="0"/>
              <a:t>).</a:t>
            </a:r>
          </a:p>
          <a:p>
            <a:pPr marL="342900" lvl="0" indent="-342900" fontAlgn="base">
              <a:buFont typeface="+mj-lt"/>
              <a:buAutoNum type="arabicPeriod"/>
            </a:pPr>
            <a:r>
              <a:rPr lang="ru-RU" sz="1400" dirty="0" smtClean="0"/>
              <a:t>Каждая </a:t>
            </a:r>
            <a:r>
              <a:rPr lang="ru-RU" sz="1400" dirty="0"/>
              <a:t>команда презентует свой проект не более 5 минут, в конце отвечает на следующие вопросы: 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1400" dirty="0" err="1"/>
              <a:t>участники</a:t>
            </a:r>
            <a:r>
              <a:rPr lang="en-US" sz="1400" dirty="0"/>
              <a:t> </a:t>
            </a:r>
            <a:r>
              <a:rPr lang="en-US" sz="1400" dirty="0" err="1" smtClean="0"/>
              <a:t>группы</a:t>
            </a:r>
            <a:r>
              <a:rPr lang="ru-RU" sz="1400" dirty="0" smtClean="0"/>
              <a:t>;</a:t>
            </a:r>
            <a:r>
              <a:rPr lang="en-US" sz="1400" dirty="0" smtClean="0"/>
              <a:t> </a:t>
            </a:r>
            <a:endParaRPr lang="ru-RU" sz="1400" dirty="0"/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1400" dirty="0" err="1"/>
              <a:t>название</a:t>
            </a:r>
            <a:r>
              <a:rPr lang="en-US" sz="1400" dirty="0"/>
              <a:t> </a:t>
            </a:r>
            <a:r>
              <a:rPr lang="en-US" sz="1400" dirty="0" err="1" smtClean="0"/>
              <a:t>проекта</a:t>
            </a:r>
            <a:r>
              <a:rPr lang="ru-RU" sz="1400" dirty="0" smtClean="0"/>
              <a:t>;</a:t>
            </a:r>
            <a:r>
              <a:rPr lang="en-US" sz="1400" dirty="0" smtClean="0"/>
              <a:t> </a:t>
            </a:r>
            <a:endParaRPr lang="ru-RU" sz="1400" dirty="0"/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1400" dirty="0" err="1"/>
              <a:t>основные</a:t>
            </a:r>
            <a:r>
              <a:rPr lang="en-US" sz="1400" dirty="0"/>
              <a:t> </a:t>
            </a:r>
            <a:r>
              <a:rPr lang="en-US" sz="1400" dirty="0" err="1"/>
              <a:t>задачи</a:t>
            </a:r>
            <a:r>
              <a:rPr lang="en-US" sz="1400" dirty="0"/>
              <a:t> </a:t>
            </a:r>
            <a:r>
              <a:rPr lang="en-US" sz="1400" dirty="0" err="1"/>
              <a:t>развития</a:t>
            </a:r>
            <a:r>
              <a:rPr lang="en-US" sz="1400" dirty="0"/>
              <a:t> </a:t>
            </a:r>
            <a:r>
              <a:rPr lang="en-US" sz="1400" dirty="0" err="1" smtClean="0"/>
              <a:t>территории</a:t>
            </a:r>
            <a:r>
              <a:rPr lang="ru-RU" sz="1400" dirty="0" smtClean="0"/>
              <a:t>;</a:t>
            </a:r>
            <a:r>
              <a:rPr lang="en-US" sz="1400" dirty="0" smtClean="0"/>
              <a:t> </a:t>
            </a:r>
            <a:endParaRPr lang="ru-RU" sz="1400" dirty="0"/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ru-RU" sz="1400" dirty="0"/>
              <a:t>основные </a:t>
            </a:r>
            <a:r>
              <a:rPr lang="ru-RU" sz="1400" dirty="0" smtClean="0"/>
              <a:t>объекты</a:t>
            </a:r>
            <a:r>
              <a:rPr lang="ru-RU" sz="1400" dirty="0"/>
              <a:t>, которые должны появиться на </a:t>
            </a:r>
            <a:r>
              <a:rPr lang="ru-RU" sz="1400" dirty="0" smtClean="0"/>
              <a:t>территории; </a:t>
            </a:r>
            <a:endParaRPr lang="ru-RU" sz="1400" dirty="0"/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1400" dirty="0" err="1"/>
              <a:t>предложения</a:t>
            </a:r>
            <a:r>
              <a:rPr lang="en-US" sz="1400" dirty="0"/>
              <a:t> по </a:t>
            </a:r>
            <a:r>
              <a:rPr lang="en-US" sz="1400" dirty="0" err="1"/>
              <a:t>событийному</a:t>
            </a:r>
            <a:r>
              <a:rPr lang="en-US" sz="1400" dirty="0"/>
              <a:t> </a:t>
            </a:r>
            <a:r>
              <a:rPr lang="en-US" sz="1400" dirty="0" err="1" smtClean="0"/>
              <a:t>наполнению</a:t>
            </a:r>
            <a:r>
              <a:rPr lang="ru-RU" sz="1400" dirty="0" smtClean="0"/>
              <a:t>;</a:t>
            </a:r>
            <a:r>
              <a:rPr lang="en-US" sz="1400" dirty="0" smtClean="0"/>
              <a:t> </a:t>
            </a:r>
            <a:endParaRPr lang="ru-RU" sz="1400" dirty="0"/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ru-RU" sz="1400" dirty="0"/>
              <a:t>что самое главное в </a:t>
            </a:r>
            <a:r>
              <a:rPr lang="ru-RU" sz="1400" dirty="0" smtClean="0"/>
              <a:t>проекте; </a:t>
            </a:r>
            <a:endParaRPr lang="ru-RU" sz="1400" dirty="0"/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ru-RU" sz="1400" dirty="0"/>
              <a:t>что нужно сделать в первую очередь. </a:t>
            </a:r>
          </a:p>
          <a:p>
            <a:pPr algn="ctr"/>
            <a:r>
              <a:rPr lang="ru-RU" sz="1400" i="1" dirty="0"/>
              <a:t>Список вопросов формируется в зависимости от задач </a:t>
            </a:r>
            <a:r>
              <a:rPr lang="ru-RU" sz="1400" i="1" dirty="0" smtClean="0"/>
              <a:t>мероприятия. </a:t>
            </a:r>
            <a:endParaRPr lang="ru-RU" sz="1400" i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41747" y="5908140"/>
            <a:ext cx="8661759" cy="7449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/>
            <a:r>
              <a:rPr lang="ru-RU" sz="1600" dirty="0" smtClean="0"/>
              <a:t>3</a:t>
            </a:r>
            <a:r>
              <a:rPr lang="ru-RU" sz="1400" dirty="0" smtClean="0"/>
              <a:t>. Подведение итогов. 4. Обратная связь. </a:t>
            </a:r>
          </a:p>
          <a:p>
            <a:pPr lvl="0" algn="ctr" fontAlgn="base"/>
            <a:r>
              <a:rPr lang="ru-RU" sz="1400" dirty="0" smtClean="0"/>
              <a:t>5. Выступления </a:t>
            </a:r>
            <a:r>
              <a:rPr lang="ru-RU" sz="1400" dirty="0"/>
              <a:t>участников и организаторов </a:t>
            </a:r>
            <a:r>
              <a:rPr lang="ru-RU" sz="1400" dirty="0" smtClean="0"/>
              <a:t>мероприятия. </a:t>
            </a:r>
            <a:endParaRPr lang="ru-RU" sz="1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88" y="3838868"/>
            <a:ext cx="2513943" cy="1728244"/>
          </a:xfrm>
          <a:prstGeom prst="rect">
            <a:avLst/>
          </a:prstGeom>
        </p:spPr>
      </p:pic>
      <p:pic>
        <p:nvPicPr>
          <p:cNvPr id="5" name="Picture 7" descr="3959712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2" r="18898"/>
          <a:stretch>
            <a:fillRect/>
          </a:stretch>
        </p:blipFill>
        <p:spPr>
          <a:xfrm>
            <a:off x="553759" y="237119"/>
            <a:ext cx="971550" cy="9727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214079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3512" y="208547"/>
            <a:ext cx="6598508" cy="715089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Администрация Губернатора Санкт-Петербурга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Комитет по работе с исполнительными органами государственной власти 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и взаимодействию с органами местного самоуправления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556939" y="66855"/>
            <a:ext cx="446567" cy="3405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16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53512" y="1122037"/>
            <a:ext cx="6598508" cy="5357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Что нужно делать, если эскизный проект уже </a:t>
            </a:r>
            <a:r>
              <a:rPr lang="ru-RU" sz="1600" b="1" dirty="0" smtClean="0"/>
              <a:t>разработан?</a:t>
            </a:r>
            <a:endParaRPr lang="ru-RU" sz="16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47" y="4235670"/>
            <a:ext cx="3620653" cy="21336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7" name="Прямоугольник 6"/>
          <p:cNvSpPr/>
          <p:nvPr/>
        </p:nvSpPr>
        <p:spPr>
          <a:xfrm>
            <a:off x="341747" y="1853806"/>
            <a:ext cx="8110273" cy="20455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fontAlgn="base"/>
            <a:r>
              <a:rPr lang="ru-RU" sz="1600" b="1" dirty="0" smtClean="0"/>
              <a:t>1</a:t>
            </a:r>
            <a:r>
              <a:rPr lang="ru-RU" sz="1600" dirty="0" smtClean="0"/>
              <a:t>. </a:t>
            </a:r>
            <a:r>
              <a:rPr lang="ru-RU" sz="1400" dirty="0" smtClean="0"/>
              <a:t>Проведение </a:t>
            </a:r>
            <a:r>
              <a:rPr lang="ru-RU" sz="1400" dirty="0"/>
              <a:t>общественного обсуждения эскизного проекта и концепции развития территории, проведение проектных семинаров, фокус-групп, анкетирования, опросов, интервьюирования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и </a:t>
            </a:r>
            <a:r>
              <a:rPr lang="ru-RU" sz="1400" dirty="0"/>
              <a:t>дизайн-игр. </a:t>
            </a:r>
          </a:p>
          <a:p>
            <a:pPr lvl="0" algn="just" fontAlgn="base"/>
            <a:r>
              <a:rPr lang="ru-RU" sz="1400" b="1" dirty="0" smtClean="0"/>
              <a:t>2</a:t>
            </a:r>
            <a:r>
              <a:rPr lang="ru-RU" sz="1400" dirty="0" smtClean="0"/>
              <a:t>. Уточнение </a:t>
            </a:r>
            <a:r>
              <a:rPr lang="ru-RU" sz="1400" dirty="0"/>
              <a:t>и корректировка эскизного проекта по итогам общественного обсуждения. </a:t>
            </a:r>
          </a:p>
          <a:p>
            <a:pPr lvl="0" algn="just" fontAlgn="base"/>
            <a:r>
              <a:rPr lang="ru-RU" sz="1400" b="1" dirty="0" smtClean="0"/>
              <a:t>3</a:t>
            </a:r>
            <a:r>
              <a:rPr lang="ru-RU" sz="1400" dirty="0" smtClean="0"/>
              <a:t>. Презентация </a:t>
            </a:r>
            <a:r>
              <a:rPr lang="ru-RU" sz="1400" dirty="0"/>
              <a:t>и обсуждение итогового проекта. </a:t>
            </a:r>
            <a:r>
              <a:rPr lang="en-US" sz="1400" dirty="0" err="1"/>
              <a:t>Дальнейшая</a:t>
            </a:r>
            <a:r>
              <a:rPr lang="en-US" sz="1400" dirty="0"/>
              <a:t> </a:t>
            </a:r>
            <a:r>
              <a:rPr lang="en-US" sz="1400" dirty="0" err="1"/>
              <a:t>разработка</a:t>
            </a:r>
            <a:r>
              <a:rPr lang="en-US" sz="1400" dirty="0"/>
              <a:t> </a:t>
            </a:r>
            <a:r>
              <a:rPr lang="en-US" sz="1400" dirty="0" err="1"/>
              <a:t>проектной</a:t>
            </a:r>
            <a:r>
              <a:rPr lang="en-US" sz="1400" dirty="0"/>
              <a:t> </a:t>
            </a:r>
            <a:r>
              <a:rPr lang="en-US" sz="1400" dirty="0" err="1"/>
              <a:t>документации</a:t>
            </a:r>
            <a:r>
              <a:rPr lang="en-US" sz="1400" dirty="0"/>
              <a:t>. </a:t>
            </a:r>
            <a:endParaRPr lang="ru-RU" sz="1400" dirty="0"/>
          </a:p>
          <a:p>
            <a:pPr lvl="0" algn="just" fontAlgn="base"/>
            <a:r>
              <a:rPr lang="ru-RU" sz="1400" b="1" dirty="0" smtClean="0"/>
              <a:t>4</a:t>
            </a:r>
            <a:r>
              <a:rPr lang="ru-RU" sz="1400" dirty="0" smtClean="0"/>
              <a:t>. Реализация </a:t>
            </a:r>
            <a:r>
              <a:rPr lang="ru-RU" sz="1400" dirty="0"/>
              <a:t>проекта с обеспечением контроля за процессом производства работ.  </a:t>
            </a:r>
            <a:endParaRPr lang="ru-RU" sz="1400" dirty="0" smtClean="0"/>
          </a:p>
          <a:p>
            <a:pPr lvl="0" algn="just" fontAlgn="base"/>
            <a:r>
              <a:rPr lang="ru-RU" sz="1400" b="1" dirty="0" smtClean="0"/>
              <a:t>5</a:t>
            </a:r>
            <a:r>
              <a:rPr lang="ru-RU" sz="1400" dirty="0" smtClean="0"/>
              <a:t>. Обязательное </a:t>
            </a:r>
            <a:r>
              <a:rPr lang="ru-RU" sz="1400" dirty="0"/>
              <a:t>информирование общественности на территории проектирования, через СМИ, </a:t>
            </a:r>
            <a:r>
              <a:rPr lang="ru-RU" sz="1400" dirty="0" err="1"/>
              <a:t>интернет-ресурсы</a:t>
            </a:r>
            <a:r>
              <a:rPr lang="ru-RU" sz="1400" dirty="0"/>
              <a:t> и социальные сети о ходе производства работ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248745" y="3762703"/>
            <a:ext cx="4203275" cy="19654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fontAlgn="base"/>
            <a:r>
              <a:rPr lang="ru-RU" sz="1600" b="1" dirty="0" smtClean="0"/>
              <a:t>6</a:t>
            </a:r>
            <a:r>
              <a:rPr lang="ru-RU" sz="1600" dirty="0" smtClean="0"/>
              <a:t>. </a:t>
            </a:r>
            <a:r>
              <a:rPr lang="ru-RU" sz="1400" dirty="0" smtClean="0"/>
              <a:t>Оценка </a:t>
            </a:r>
            <a:r>
              <a:rPr lang="ru-RU" sz="1400" dirty="0"/>
              <a:t>качества реализованного объекта,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его </a:t>
            </a:r>
            <a:r>
              <a:rPr lang="ru-RU" sz="1400" dirty="0"/>
              <a:t>соответствия проекту и пожеланиям горожан. </a:t>
            </a:r>
          </a:p>
          <a:p>
            <a:pPr lvl="0" algn="just" fontAlgn="base"/>
            <a:r>
              <a:rPr lang="ru-RU" sz="1400" b="1" dirty="0" smtClean="0"/>
              <a:t>7</a:t>
            </a:r>
            <a:r>
              <a:rPr lang="ru-RU" sz="1400" dirty="0" smtClean="0"/>
              <a:t>. Обеспечение </a:t>
            </a:r>
            <a:r>
              <a:rPr lang="ru-RU" sz="1400" dirty="0"/>
              <a:t>регулярного сбора обратной </a:t>
            </a:r>
            <a:r>
              <a:rPr lang="ru-RU" sz="1400" dirty="0" smtClean="0"/>
              <a:t>связи</a:t>
            </a:r>
            <a:br>
              <a:rPr lang="ru-RU" sz="1400" dirty="0" smtClean="0"/>
            </a:br>
            <a:r>
              <a:rPr lang="ru-RU" sz="1400" dirty="0" smtClean="0"/>
              <a:t> </a:t>
            </a:r>
            <a:r>
              <a:rPr lang="ru-RU" sz="1400" dirty="0"/>
              <a:t>и проведение периодической оценки эксплуатации и состояния территории с участием </a:t>
            </a:r>
            <a:r>
              <a:rPr lang="ru-RU" sz="1400" dirty="0" smtClean="0"/>
              <a:t>жителей</a:t>
            </a:r>
            <a:br>
              <a:rPr lang="ru-RU" sz="1400" dirty="0" smtClean="0"/>
            </a:br>
            <a:r>
              <a:rPr lang="ru-RU" sz="1400" dirty="0" smtClean="0"/>
              <a:t>с </a:t>
            </a:r>
            <a:r>
              <a:rPr lang="ru-RU" sz="1400" dirty="0"/>
              <a:t>помощью анкетирования, интервьюирования, проведения проектных семинаров и экскурсий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по </a:t>
            </a:r>
            <a:r>
              <a:rPr lang="ru-RU" sz="1400" dirty="0"/>
              <a:t>территории объекта проектирования. </a:t>
            </a:r>
          </a:p>
        </p:txBody>
      </p:sp>
      <p:pic>
        <p:nvPicPr>
          <p:cNvPr id="5" name="Picture 7" descr="3959712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2" r="18898"/>
          <a:stretch>
            <a:fillRect/>
          </a:stretch>
        </p:blipFill>
        <p:spPr>
          <a:xfrm>
            <a:off x="553759" y="237119"/>
            <a:ext cx="971550" cy="9727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58167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3512" y="208547"/>
            <a:ext cx="6598508" cy="715089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Администрация Губернатора Санкт-Петербурга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Комитет по работе с исполнительными органами государственной власти 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и взаимодействию с органами местного самоуправления</a:t>
            </a:r>
          </a:p>
        </p:txBody>
      </p:sp>
      <p:pic>
        <p:nvPicPr>
          <p:cNvPr id="5" name="Picture 7" descr="3959712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2" r="18898"/>
          <a:stretch>
            <a:fillRect/>
          </a:stretch>
        </p:blipFill>
        <p:spPr>
          <a:xfrm>
            <a:off x="553759" y="237119"/>
            <a:ext cx="971550" cy="9727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Прямоугольник 9"/>
          <p:cNvSpPr/>
          <p:nvPr/>
        </p:nvSpPr>
        <p:spPr>
          <a:xfrm>
            <a:off x="8556939" y="66855"/>
            <a:ext cx="446567" cy="3405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17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53512" y="1144274"/>
            <a:ext cx="6598508" cy="6526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dirty="0" smtClean="0"/>
          </a:p>
          <a:p>
            <a:pPr algn="ctr"/>
            <a:r>
              <a:rPr lang="ru-RU" sz="1600" b="1" dirty="0" smtClean="0"/>
              <a:t>Примерный план организации общественного обсуждения концептуального </a:t>
            </a:r>
            <a:r>
              <a:rPr lang="ru-RU" sz="1600" b="1" dirty="0"/>
              <a:t>/ эскизного проекта: </a:t>
            </a:r>
            <a:endParaRPr lang="ru-RU" sz="1600" dirty="0"/>
          </a:p>
          <a:p>
            <a:pPr algn="ctr"/>
            <a:r>
              <a:rPr lang="ru-RU" b="1" dirty="0" smtClean="0"/>
              <a:t> </a:t>
            </a:r>
            <a:endParaRPr lang="ru-RU" b="1" i="1" dirty="0"/>
          </a:p>
        </p:txBody>
      </p:sp>
      <p:sp>
        <p:nvSpPr>
          <p:cNvPr id="6" name="Пятиугольник 5"/>
          <p:cNvSpPr/>
          <p:nvPr/>
        </p:nvSpPr>
        <p:spPr>
          <a:xfrm>
            <a:off x="325821" y="1981079"/>
            <a:ext cx="2638096" cy="560181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Регистрация участников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153103" y="2001916"/>
            <a:ext cx="5298917" cy="5809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1" fontAlgn="base"/>
            <a:r>
              <a:rPr lang="ru-RU" sz="1400" dirty="0"/>
              <a:t>выдача индивидуальных анкет или альбомов участников встречи</a:t>
            </a:r>
          </a:p>
        </p:txBody>
      </p:sp>
      <p:sp>
        <p:nvSpPr>
          <p:cNvPr id="16" name="Пятиугольник 15"/>
          <p:cNvSpPr/>
          <p:nvPr/>
        </p:nvSpPr>
        <p:spPr>
          <a:xfrm>
            <a:off x="325821" y="2761898"/>
            <a:ext cx="2638097" cy="1396948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Открытая дискуссия и общее </a:t>
            </a:r>
            <a:r>
              <a:rPr lang="ru-RU" sz="1400" dirty="0" smtClean="0"/>
              <a:t>обсуждение текущего </a:t>
            </a:r>
            <a:r>
              <a:rPr lang="ru-RU" sz="1400" dirty="0"/>
              <a:t>использования территории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153103" y="2787784"/>
            <a:ext cx="5298917" cy="13969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ru-RU" sz="1400" dirty="0"/>
              <a:t>анализ существующих сценариев использования </a:t>
            </a:r>
            <a:r>
              <a:rPr lang="ru-RU" sz="1400" dirty="0" smtClean="0"/>
              <a:t>территории; </a:t>
            </a:r>
            <a:endParaRPr lang="ru-RU" sz="1400" dirty="0"/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1400" dirty="0" err="1"/>
              <a:t>анализ</a:t>
            </a:r>
            <a:r>
              <a:rPr lang="en-US" sz="1400" dirty="0"/>
              <a:t> </a:t>
            </a:r>
            <a:r>
              <a:rPr lang="en-US" sz="1400" dirty="0" err="1" smtClean="0"/>
              <a:t>проблем</a:t>
            </a:r>
            <a:r>
              <a:rPr lang="ru-RU" sz="1400" dirty="0" smtClean="0"/>
              <a:t>;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ru-RU" sz="1400" dirty="0" smtClean="0"/>
              <a:t>анализ </a:t>
            </a:r>
            <a:r>
              <a:rPr lang="ru-RU" sz="1400" dirty="0"/>
              <a:t>ценностей и потенциала </a:t>
            </a:r>
            <a:r>
              <a:rPr lang="ru-RU" sz="1400" dirty="0" smtClean="0"/>
              <a:t>территории; 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ru-RU" sz="1400" dirty="0" smtClean="0"/>
              <a:t>формирование задач по развитию территории.</a:t>
            </a:r>
            <a:endParaRPr lang="ru-RU" sz="1400" dirty="0"/>
          </a:p>
        </p:txBody>
      </p:sp>
      <p:sp>
        <p:nvSpPr>
          <p:cNvPr id="11" name="Пятиугольник 10"/>
          <p:cNvSpPr/>
          <p:nvPr/>
        </p:nvSpPr>
        <p:spPr>
          <a:xfrm>
            <a:off x="325820" y="4494035"/>
            <a:ext cx="4435365" cy="793179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Презентация</a:t>
            </a:r>
            <a:r>
              <a:rPr lang="en-US" sz="1400" dirty="0"/>
              <a:t> </a:t>
            </a:r>
            <a:r>
              <a:rPr lang="en-US" sz="1400" dirty="0" err="1"/>
              <a:t>концептуального</a:t>
            </a:r>
            <a:r>
              <a:rPr lang="en-US" sz="1400" dirty="0"/>
              <a:t> / </a:t>
            </a:r>
            <a:r>
              <a:rPr lang="en-US" sz="1400" dirty="0" err="1"/>
              <a:t>эскизного</a:t>
            </a:r>
            <a:r>
              <a:rPr lang="en-US" sz="1400" dirty="0"/>
              <a:t> </a:t>
            </a:r>
            <a:r>
              <a:rPr lang="en-US" sz="1400" dirty="0" err="1"/>
              <a:t>проекта</a:t>
            </a:r>
            <a:endParaRPr lang="ru-RU" sz="1400" dirty="0"/>
          </a:p>
        </p:txBody>
      </p:sp>
      <p:sp>
        <p:nvSpPr>
          <p:cNvPr id="12" name="Пятиугольник 11"/>
          <p:cNvSpPr/>
          <p:nvPr/>
        </p:nvSpPr>
        <p:spPr>
          <a:xfrm>
            <a:off x="325821" y="5673461"/>
            <a:ext cx="5885793" cy="793179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fontAlgn="base"/>
            <a:r>
              <a:rPr lang="en-US" sz="1400" dirty="0" err="1"/>
              <a:t>Уточняющие</a:t>
            </a:r>
            <a:r>
              <a:rPr lang="en-US" sz="1400" dirty="0"/>
              <a:t> </a:t>
            </a:r>
            <a:r>
              <a:rPr lang="en-US" sz="1400" dirty="0" err="1"/>
              <a:t>вопросы</a:t>
            </a:r>
            <a:r>
              <a:rPr lang="en-US" sz="1400" dirty="0"/>
              <a:t> по </a:t>
            </a:r>
            <a:r>
              <a:rPr lang="en-US" sz="1400" dirty="0" err="1" smtClean="0"/>
              <a:t>проекту</a:t>
            </a:r>
            <a:endParaRPr lang="ru-RU" sz="1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352" y="4595571"/>
            <a:ext cx="2441265" cy="156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622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3512" y="208547"/>
            <a:ext cx="6598508" cy="715089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Администрация Губернатора Санкт-Петербурга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Комитет по работе с исполнительными органами государственной власти 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и взаимодействию с органами местного самоуправления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556939" y="66855"/>
            <a:ext cx="446567" cy="3405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18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958431" y="1071722"/>
            <a:ext cx="6493589" cy="6624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dirty="0" smtClean="0"/>
          </a:p>
          <a:p>
            <a:pPr algn="ctr"/>
            <a:r>
              <a:rPr lang="ru-RU" sz="1600" b="1" dirty="0" smtClean="0"/>
              <a:t>Примерный план организации общественного обсуждения концептуального </a:t>
            </a:r>
            <a:r>
              <a:rPr lang="ru-RU" sz="1600" b="1" dirty="0"/>
              <a:t>/ эскизного проекта: </a:t>
            </a:r>
            <a:endParaRPr lang="ru-RU" sz="1600" dirty="0"/>
          </a:p>
          <a:p>
            <a:pPr algn="ctr"/>
            <a:r>
              <a:rPr lang="ru-RU" b="1" dirty="0" smtClean="0"/>
              <a:t> </a:t>
            </a:r>
            <a:endParaRPr lang="ru-RU" b="1" i="1" dirty="0"/>
          </a:p>
        </p:txBody>
      </p:sp>
      <p:sp>
        <p:nvSpPr>
          <p:cNvPr id="6" name="Пятиугольник 5"/>
          <p:cNvSpPr/>
          <p:nvPr/>
        </p:nvSpPr>
        <p:spPr>
          <a:xfrm>
            <a:off x="341747" y="2274387"/>
            <a:ext cx="2590637" cy="580663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Групповое обсуждение проекта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94126" y="1956350"/>
            <a:ext cx="5357894" cy="19534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fontAlgn="base"/>
            <a:r>
              <a:rPr lang="ru-RU" sz="1600" dirty="0" smtClean="0"/>
              <a:t>1. </a:t>
            </a:r>
            <a:r>
              <a:rPr lang="ru-RU" sz="1400" dirty="0" smtClean="0"/>
              <a:t>Работа </a:t>
            </a:r>
            <a:r>
              <a:rPr lang="ru-RU" sz="1400" dirty="0"/>
              <a:t>в группах по 5–8 человек: 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1400" dirty="0" err="1"/>
              <a:t>знакомство</a:t>
            </a:r>
            <a:r>
              <a:rPr lang="en-US" sz="1400" dirty="0"/>
              <a:t> в </a:t>
            </a:r>
            <a:r>
              <a:rPr lang="en-US" sz="1400" dirty="0" err="1" smtClean="0"/>
              <a:t>группе</a:t>
            </a:r>
            <a:r>
              <a:rPr lang="ru-RU" sz="1400" dirty="0" smtClean="0"/>
              <a:t>;</a:t>
            </a:r>
            <a:r>
              <a:rPr lang="en-US" sz="1400" dirty="0" smtClean="0"/>
              <a:t> </a:t>
            </a:r>
            <a:endParaRPr lang="ru-RU" sz="1400" dirty="0"/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1400" dirty="0" err="1"/>
              <a:t>оценка</a:t>
            </a:r>
            <a:r>
              <a:rPr lang="en-US" sz="1400" dirty="0"/>
              <a:t> </a:t>
            </a:r>
            <a:r>
              <a:rPr lang="en-US" sz="1400" dirty="0" err="1" smtClean="0"/>
              <a:t>проекта</a:t>
            </a:r>
            <a:r>
              <a:rPr lang="ru-RU" sz="1400" dirty="0" smtClean="0"/>
              <a:t>;</a:t>
            </a:r>
            <a:r>
              <a:rPr lang="en-US" sz="1400" dirty="0" smtClean="0"/>
              <a:t> </a:t>
            </a:r>
            <a:endParaRPr lang="ru-RU" sz="1400" dirty="0"/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ru-RU" sz="1400" dirty="0"/>
              <a:t>работа с картой (со </a:t>
            </a:r>
            <a:r>
              <a:rPr lang="ru-RU" sz="1400" dirty="0" err="1"/>
              <a:t>стикерами</a:t>
            </a:r>
            <a:r>
              <a:rPr lang="ru-RU" sz="1400" dirty="0"/>
              <a:t> и значками</a:t>
            </a:r>
            <a:r>
              <a:rPr lang="ru-RU" sz="1400" dirty="0" smtClean="0"/>
              <a:t>); </a:t>
            </a:r>
            <a:endParaRPr lang="ru-RU" sz="1400" dirty="0"/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ru-RU" sz="1400" dirty="0"/>
              <a:t>формирование дополнений и предложений к </a:t>
            </a:r>
            <a:r>
              <a:rPr lang="ru-RU" sz="1400" dirty="0" smtClean="0"/>
              <a:t>проекту;  </a:t>
            </a:r>
            <a:endParaRPr lang="ru-RU" sz="1400" dirty="0"/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ru-RU" sz="1400" dirty="0"/>
              <a:t>формирование предложений по событийному наполнению </a:t>
            </a:r>
            <a:r>
              <a:rPr lang="ru-RU" sz="1400" dirty="0" smtClean="0"/>
              <a:t>территории; </a:t>
            </a:r>
            <a:endParaRPr lang="ru-RU" sz="1400" dirty="0"/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1400" dirty="0" err="1"/>
              <a:t>подготовка</a:t>
            </a:r>
            <a:r>
              <a:rPr lang="en-US" sz="1400" dirty="0"/>
              <a:t> </a:t>
            </a:r>
            <a:r>
              <a:rPr lang="en-US" sz="1400" dirty="0" err="1"/>
              <a:t>группы</a:t>
            </a:r>
            <a:r>
              <a:rPr lang="en-US" sz="1400" dirty="0"/>
              <a:t> к </a:t>
            </a:r>
            <a:r>
              <a:rPr lang="en-US" sz="1400" dirty="0" err="1"/>
              <a:t>презентации</a:t>
            </a:r>
            <a:r>
              <a:rPr lang="en-US" sz="1400" dirty="0"/>
              <a:t>. </a:t>
            </a:r>
            <a:endParaRPr lang="ru-RU" sz="1400" dirty="0"/>
          </a:p>
        </p:txBody>
      </p:sp>
      <p:sp>
        <p:nvSpPr>
          <p:cNvPr id="11" name="Пятиугольник 10"/>
          <p:cNvSpPr/>
          <p:nvPr/>
        </p:nvSpPr>
        <p:spPr>
          <a:xfrm>
            <a:off x="341748" y="5188690"/>
            <a:ext cx="2590638" cy="793179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Представление итогов группового </a:t>
            </a:r>
            <a:r>
              <a:rPr lang="ru-RU" sz="1400" dirty="0" smtClean="0"/>
              <a:t>обсуждения</a:t>
            </a:r>
            <a:endParaRPr lang="ru-RU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094126" y="4053813"/>
            <a:ext cx="5357894" cy="1928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fontAlgn="base"/>
            <a:r>
              <a:rPr lang="ru-RU" sz="1600" dirty="0" smtClean="0"/>
              <a:t>2. </a:t>
            </a:r>
            <a:r>
              <a:rPr lang="ru-RU" sz="1400" dirty="0" smtClean="0"/>
              <a:t>Презентации </a:t>
            </a:r>
            <a:r>
              <a:rPr lang="ru-RU" sz="1400" dirty="0"/>
              <a:t>команд (по очереди). </a:t>
            </a:r>
            <a:endParaRPr lang="ru-RU" sz="1400" dirty="0" smtClean="0"/>
          </a:p>
          <a:p>
            <a:pPr lvl="0" fontAlgn="base"/>
            <a:r>
              <a:rPr lang="ru-RU" sz="1400" dirty="0" smtClean="0"/>
              <a:t>Каждая </a:t>
            </a:r>
            <a:r>
              <a:rPr lang="ru-RU" sz="1400" dirty="0"/>
              <a:t>команда презентует свой проект не более 5 минут, в конце отвечает на следующие вопросы: 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1400" dirty="0" err="1"/>
              <a:t>участники</a:t>
            </a:r>
            <a:r>
              <a:rPr lang="en-US" sz="1400" dirty="0"/>
              <a:t> </a:t>
            </a:r>
            <a:r>
              <a:rPr lang="en-US" sz="1400" dirty="0" err="1" smtClean="0"/>
              <a:t>группы</a:t>
            </a:r>
            <a:r>
              <a:rPr lang="ru-RU" sz="1400" dirty="0" smtClean="0"/>
              <a:t>;</a:t>
            </a:r>
            <a:r>
              <a:rPr lang="en-US" sz="1400" dirty="0" smtClean="0"/>
              <a:t> </a:t>
            </a:r>
            <a:endParaRPr lang="ru-RU" sz="1400" dirty="0"/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ru-RU" sz="1400" dirty="0"/>
              <a:t>что всем участникам группы понравилось в </a:t>
            </a:r>
            <a:r>
              <a:rPr lang="ru-RU" sz="1400" dirty="0" smtClean="0"/>
              <a:t>проекте; </a:t>
            </a:r>
            <a:endParaRPr lang="ru-RU" sz="1400" dirty="0"/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ru-RU" sz="1400" dirty="0"/>
              <a:t>что всем участникам группы не понравилось в </a:t>
            </a:r>
            <a:r>
              <a:rPr lang="ru-RU" sz="1400" dirty="0" smtClean="0"/>
              <a:t>проекте; </a:t>
            </a:r>
            <a:endParaRPr lang="ru-RU" sz="1400" dirty="0"/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ru-RU" sz="1400" dirty="0"/>
              <a:t>дополнения и предложения к </a:t>
            </a:r>
            <a:r>
              <a:rPr lang="ru-RU" sz="1400" dirty="0" smtClean="0"/>
              <a:t>проекту; </a:t>
            </a:r>
            <a:endParaRPr lang="ru-RU" sz="1400" dirty="0"/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ru-RU" sz="1400" dirty="0"/>
              <a:t>что нужно сделать в первую очередь.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41748" y="6125835"/>
            <a:ext cx="8110272" cy="6007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/>
            <a:r>
              <a:rPr lang="ru-RU" sz="1600" dirty="0" smtClean="0"/>
              <a:t>3. </a:t>
            </a:r>
            <a:r>
              <a:rPr lang="ru-RU" sz="1400" dirty="0" smtClean="0"/>
              <a:t>Подведение итогов. 4. Обозначение </a:t>
            </a:r>
            <a:r>
              <a:rPr lang="ru-RU" sz="1400" dirty="0"/>
              <a:t>/ решение ключевых спорных </a:t>
            </a:r>
            <a:r>
              <a:rPr lang="ru-RU" sz="1400" dirty="0" smtClean="0"/>
              <a:t>моментов. </a:t>
            </a:r>
          </a:p>
          <a:p>
            <a:pPr lvl="0" algn="ctr" fontAlgn="base"/>
            <a:r>
              <a:rPr lang="ru-RU" sz="1400" dirty="0" smtClean="0"/>
              <a:t>5. Обратная связь. 6. Выступления </a:t>
            </a:r>
            <a:r>
              <a:rPr lang="ru-RU" sz="1400" dirty="0"/>
              <a:t>участников и организаторов </a:t>
            </a:r>
            <a:r>
              <a:rPr lang="ru-RU" sz="1400" dirty="0" smtClean="0"/>
              <a:t>мероприятия.</a:t>
            </a:r>
            <a:endParaRPr lang="ru-RU" sz="1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47" y="3256452"/>
            <a:ext cx="2485536" cy="171009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7" descr="3959712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2" r="18898"/>
          <a:stretch>
            <a:fillRect/>
          </a:stretch>
        </p:blipFill>
        <p:spPr>
          <a:xfrm>
            <a:off x="553759" y="237119"/>
            <a:ext cx="971550" cy="9727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052001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745" y="5234152"/>
            <a:ext cx="2648608" cy="144798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TextBox 3"/>
          <p:cNvSpPr txBox="1"/>
          <p:nvPr/>
        </p:nvSpPr>
        <p:spPr>
          <a:xfrm>
            <a:off x="1853512" y="208547"/>
            <a:ext cx="6598508" cy="715089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Администрация Губернатора Санкт-Петербурга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Комитет по работе с исполнительными органами государственной власти 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и взаимодействию с органами местного самоуправления</a:t>
            </a:r>
          </a:p>
        </p:txBody>
      </p:sp>
      <p:pic>
        <p:nvPicPr>
          <p:cNvPr id="5" name="Picture 7" descr="3959712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2" r="18898"/>
          <a:stretch>
            <a:fillRect/>
          </a:stretch>
        </p:blipFill>
        <p:spPr>
          <a:xfrm>
            <a:off x="553759" y="237119"/>
            <a:ext cx="971550" cy="9727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Прямоугольник 9"/>
          <p:cNvSpPr/>
          <p:nvPr/>
        </p:nvSpPr>
        <p:spPr>
          <a:xfrm>
            <a:off x="8556939" y="66855"/>
            <a:ext cx="446567" cy="3405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1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52201" y="1134601"/>
            <a:ext cx="6598508" cy="5065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Соучаствующее проектирование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49370" y="2776666"/>
            <a:ext cx="4101045" cy="23388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вовлечением </a:t>
            </a:r>
            <a:r>
              <a:rPr lang="ru-RU" sz="1400" dirty="0"/>
              <a:t>жителей, местных сообществ, активистов, представителей административных структур, локального бизнеса, </a:t>
            </a:r>
            <a:r>
              <a:rPr lang="ru-RU" sz="1400" dirty="0" smtClean="0"/>
              <a:t>представителей </a:t>
            </a:r>
            <a:r>
              <a:rPr lang="ru-RU" sz="1400" dirty="0"/>
              <a:t>экспертного сообщества и других заинтересованных в проекте сторон </a:t>
            </a:r>
            <a:r>
              <a:rPr lang="ru-RU" sz="1400" b="1" dirty="0"/>
              <a:t>для совместного определения целей и задач развития </a:t>
            </a:r>
            <a:r>
              <a:rPr lang="ru-RU" sz="1400" dirty="0"/>
              <a:t>территории, </a:t>
            </a:r>
            <a:r>
              <a:rPr lang="ru-RU" sz="1400" b="1" dirty="0"/>
              <a:t>выявления</a:t>
            </a:r>
            <a:r>
              <a:rPr lang="ru-RU" sz="1400" dirty="0"/>
              <a:t> истинных проблем и потребностей людей</a:t>
            </a:r>
            <a:r>
              <a:rPr lang="ru-RU" sz="1400" b="1" dirty="0"/>
              <a:t>, совместного </a:t>
            </a:r>
            <a:r>
              <a:rPr lang="ru-RU" sz="1400" dirty="0"/>
              <a:t>принятия решений, </a:t>
            </a:r>
            <a:r>
              <a:rPr lang="ru-RU" sz="1400" b="1" dirty="0"/>
              <a:t>разрешения</a:t>
            </a:r>
            <a:r>
              <a:rPr lang="ru-RU" sz="1400" dirty="0"/>
              <a:t> конфликтов и </a:t>
            </a:r>
            <a:r>
              <a:rPr lang="ru-RU" sz="1400" b="1" dirty="0"/>
              <a:t>повышения</a:t>
            </a:r>
            <a:r>
              <a:rPr lang="ru-RU" sz="1400" dirty="0"/>
              <a:t> эффективности проекта.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398270" y="3666882"/>
            <a:ext cx="2174200" cy="17827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современный механизм реализации </a:t>
            </a:r>
            <a:r>
              <a:rPr lang="ru-RU" sz="1400" dirty="0"/>
              <a:t>участия общественности в процессе принятия решений по изменению, реконструкции и преобразованию среды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720325" y="4193628"/>
            <a:ext cx="2174200" cy="25120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один из инструментов развития местного самоуправления</a:t>
            </a:r>
            <a:r>
              <a:rPr lang="ru-RU" sz="1400" dirty="0"/>
              <a:t>, который способствует формированию чувства сопричастности к месту и повышению эффективности управленческих и планировочных решений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25309" y="1767320"/>
            <a:ext cx="7369216" cy="7911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При проектировании  и реализации проектов благоустройства </a:t>
            </a:r>
            <a:r>
              <a:rPr lang="ru-RU" sz="1400" b="1" dirty="0" smtClean="0"/>
              <a:t>необходимо</a:t>
            </a:r>
            <a:r>
              <a:rPr lang="ru-RU" sz="1400" dirty="0" smtClean="0"/>
              <a:t> создавать механизмы для </a:t>
            </a:r>
            <a:r>
              <a:rPr lang="ru-RU" sz="1400" b="1" dirty="0" smtClean="0"/>
              <a:t>обеспечения общественного  участия </a:t>
            </a:r>
            <a:r>
              <a:rPr lang="ru-RU" sz="1400" dirty="0" smtClean="0"/>
              <a:t>различных заинтересованных в проекте сторон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681163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3512" y="208547"/>
            <a:ext cx="6598508" cy="715089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Администрация Губернатора Санкт-Петербурга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Комитет по работе с исполнительными органами государственной власти 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и взаимодействию с органами местного самоуправления</a:t>
            </a:r>
          </a:p>
        </p:txBody>
      </p:sp>
      <p:pic>
        <p:nvPicPr>
          <p:cNvPr id="5" name="Picture 7" descr="3959712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2" r="18898"/>
          <a:stretch>
            <a:fillRect/>
          </a:stretch>
        </p:blipFill>
        <p:spPr>
          <a:xfrm>
            <a:off x="553759" y="237119"/>
            <a:ext cx="971550" cy="9727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Прямоугольник 9"/>
          <p:cNvSpPr/>
          <p:nvPr/>
        </p:nvSpPr>
        <p:spPr>
          <a:xfrm>
            <a:off x="8556939" y="66855"/>
            <a:ext cx="446567" cy="3405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19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405" y="2065908"/>
            <a:ext cx="2890346" cy="205701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8441" y="4443267"/>
            <a:ext cx="2764222" cy="210119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7083" y="1138585"/>
            <a:ext cx="2911366" cy="176438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ngle"/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0852" y="3203850"/>
            <a:ext cx="3100553" cy="189799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828" y="2902966"/>
            <a:ext cx="2285839" cy="213991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2386" y="4478347"/>
            <a:ext cx="3026979" cy="214411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3661" y="1323391"/>
            <a:ext cx="1776250" cy="128915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3766451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 flipV="1">
            <a:off x="1441413" y="2609911"/>
            <a:ext cx="7010607" cy="513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853512" y="208547"/>
            <a:ext cx="6598508" cy="715089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Администрация Губернатора Санкт-Петербурга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Комитет по работе с исполнительными органами государственной власти 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и взаимодействию с органами местного самоуправления</a:t>
            </a:r>
          </a:p>
        </p:txBody>
      </p:sp>
      <p:pic>
        <p:nvPicPr>
          <p:cNvPr id="5" name="Picture 7" descr="3959712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2" r="18898"/>
          <a:stretch>
            <a:fillRect/>
          </a:stretch>
        </p:blipFill>
        <p:spPr>
          <a:xfrm>
            <a:off x="553759" y="237119"/>
            <a:ext cx="971550" cy="9727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Прямоугольник 9"/>
          <p:cNvSpPr/>
          <p:nvPr/>
        </p:nvSpPr>
        <p:spPr>
          <a:xfrm>
            <a:off x="8556939" y="66855"/>
            <a:ext cx="446567" cy="3405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20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53512" y="1169775"/>
            <a:ext cx="6598508" cy="4814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Система отчетности и обратной связи</a:t>
            </a:r>
            <a:endParaRPr lang="ru-RU" sz="1600" b="1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8261" y="5669835"/>
            <a:ext cx="1534511" cy="104308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41413" y="1824844"/>
            <a:ext cx="7031629" cy="6197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400" b="1" dirty="0" smtClean="0"/>
              <a:t>1</a:t>
            </a:r>
            <a:r>
              <a:rPr lang="ru-RU" sz="1400" dirty="0" smtClean="0"/>
              <a:t>. По итогам проведения общественных обсуждений для обеспечения обратной связи </a:t>
            </a:r>
            <a:br>
              <a:rPr lang="ru-RU" sz="1400" dirty="0" smtClean="0"/>
            </a:br>
            <a:r>
              <a:rPr lang="ru-RU" sz="1400" dirty="0" smtClean="0"/>
              <a:t>и сбора дополнительной информации необходимо составлять </a:t>
            </a:r>
            <a:r>
              <a:rPr lang="ru-RU" sz="1400" b="1" dirty="0" smtClean="0"/>
              <a:t>базы участников встречи</a:t>
            </a:r>
            <a:endParaRPr lang="ru-RU" sz="1400" b="1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7144148"/>
              </p:ext>
            </p:extLst>
          </p:nvPr>
        </p:nvGraphicFramePr>
        <p:xfrm>
          <a:off x="1921927" y="2492993"/>
          <a:ext cx="6070600" cy="5156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3845899962"/>
                    </a:ext>
                  </a:extLst>
                </a:gridCol>
                <a:gridCol w="1375743">
                  <a:extLst>
                    <a:ext uri="{9D8B030D-6E8A-4147-A177-3AD203B41FA5}">
                      <a16:colId xmlns:a16="http://schemas.microsoft.com/office/drawing/2014/main" xmlns="" val="2148165335"/>
                    </a:ext>
                  </a:extLst>
                </a:gridCol>
                <a:gridCol w="1072055">
                  <a:extLst>
                    <a:ext uri="{9D8B030D-6E8A-4147-A177-3AD203B41FA5}">
                      <a16:colId xmlns:a16="http://schemas.microsoft.com/office/drawing/2014/main" xmlns="" val="2003778444"/>
                    </a:ext>
                  </a:extLst>
                </a:gridCol>
                <a:gridCol w="1705102">
                  <a:extLst>
                    <a:ext uri="{9D8B030D-6E8A-4147-A177-3AD203B41FA5}">
                      <a16:colId xmlns:a16="http://schemas.microsoft.com/office/drawing/2014/main" xmlns="" val="2294205327"/>
                    </a:ext>
                  </a:extLst>
                </a:gridCol>
                <a:gridCol w="1308100">
                  <a:extLst>
                    <a:ext uri="{9D8B030D-6E8A-4147-A177-3AD203B41FA5}">
                      <a16:colId xmlns:a16="http://schemas.microsoft.com/office/drawing/2014/main" xmlns="" val="4166577695"/>
                    </a:ext>
                  </a:extLst>
                </a:gridCol>
              </a:tblGrid>
              <a:tr h="2993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№ п\п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Ф.И.О. полностью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место работы или учебы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адрес электронной почты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контактный телефон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1276738264"/>
                  </a:ext>
                </a:extLst>
              </a:tr>
              <a:tr h="15246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3955965918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252435" y="3278996"/>
            <a:ext cx="8220608" cy="7337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b="1" dirty="0" smtClean="0"/>
              <a:t>2.</a:t>
            </a:r>
            <a:r>
              <a:rPr lang="ru-RU" sz="1400" dirty="0" smtClean="0"/>
              <a:t> После проведения встречи </a:t>
            </a:r>
            <a:r>
              <a:rPr lang="ru-RU" sz="1400" b="1" dirty="0" smtClean="0"/>
              <a:t>всем</a:t>
            </a:r>
            <a:r>
              <a:rPr lang="ru-RU" sz="1400" dirty="0" smtClean="0"/>
              <a:t> участникам, оставившим контакты для связи, </a:t>
            </a:r>
            <a:r>
              <a:rPr lang="ru-RU" sz="1400" b="1" dirty="0" smtClean="0"/>
              <a:t>необходимо </a:t>
            </a:r>
            <a:r>
              <a:rPr lang="ru-RU" sz="1400" dirty="0" smtClean="0"/>
              <a:t>направить электронные письма, что также обеспечит возможность для жителей выслать дополнительную информацию и собственные пожелания, не озвученные в процессе встречи</a:t>
            </a:r>
            <a:endParaRPr lang="ru-RU" sz="1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52434" y="4298931"/>
            <a:ext cx="8220608" cy="13709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b="1" dirty="0" smtClean="0"/>
              <a:t>3. В течении 5 дней после</a:t>
            </a:r>
            <a:r>
              <a:rPr lang="ru-RU" sz="1400" dirty="0" smtClean="0"/>
              <a:t> проведения общественных обсуждений необходимо предоставить </a:t>
            </a:r>
            <a:r>
              <a:rPr lang="ru-RU" sz="1400" b="1" dirty="0" smtClean="0"/>
              <a:t>возможность для местных жителей </a:t>
            </a:r>
            <a:r>
              <a:rPr lang="ru-RU" sz="1400" dirty="0" smtClean="0"/>
              <a:t>внести свои предложения к проекту благоустройства, </a:t>
            </a:r>
          </a:p>
          <a:p>
            <a:pPr algn="just"/>
            <a:r>
              <a:rPr lang="ru-RU" sz="1400" dirty="0" smtClean="0"/>
              <a:t>не озвученные на встрече.</a:t>
            </a:r>
          </a:p>
          <a:p>
            <a:pPr algn="just"/>
            <a:r>
              <a:rPr lang="ru-RU" sz="1400" dirty="0" smtClean="0"/>
              <a:t>Предложения могут вноситься как в электронном виде (по электронной почте, либо через специальную форму, созданную на сайте проекта), так и при личном приеме в профильном подразделении </a:t>
            </a:r>
            <a:br>
              <a:rPr lang="ru-RU" sz="1400" dirty="0" smtClean="0"/>
            </a:br>
            <a:r>
              <a:rPr lang="ru-RU" sz="1400" dirty="0" smtClean="0"/>
              <a:t>АР, местной администрации </a:t>
            </a:r>
            <a:endParaRPr lang="ru-RU" sz="1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52434" y="5902557"/>
            <a:ext cx="6684580" cy="6964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chemeClr val="tx1"/>
                </a:solidFill>
              </a:rPr>
              <a:t>4.</a:t>
            </a:r>
            <a:r>
              <a:rPr lang="ru-RU" sz="1400" dirty="0" smtClean="0">
                <a:solidFill>
                  <a:schemeClr val="tx1"/>
                </a:solidFill>
              </a:rPr>
              <a:t> По итогам проведения общественного обсуждения </a:t>
            </a:r>
            <a:r>
              <a:rPr lang="ru-RU" sz="1400" b="1" dirty="0" smtClean="0">
                <a:solidFill>
                  <a:schemeClr val="tx1"/>
                </a:solidFill>
              </a:rPr>
              <a:t>необходимо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</a:rPr>
              <a:t>проанализировать</a:t>
            </a:r>
            <a:r>
              <a:rPr lang="ru-RU" sz="1400" dirty="0" smtClean="0">
                <a:solidFill>
                  <a:schemeClr val="tx1"/>
                </a:solidFill>
              </a:rPr>
              <a:t> собранные данные </a:t>
            </a:r>
            <a:r>
              <a:rPr lang="ru-RU" sz="1400" b="1" dirty="0" smtClean="0">
                <a:solidFill>
                  <a:schemeClr val="tx1"/>
                </a:solidFill>
              </a:rPr>
              <a:t>и оформить отчет </a:t>
            </a:r>
            <a:endParaRPr lang="ru-R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0602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3512" y="208547"/>
            <a:ext cx="6598508" cy="715089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Администрация Губернатора Санкт-Петербурга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Комитет по работе с исполнительными органами государственной власти 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и взаимодействию с органами местного самоуправления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556939" y="66855"/>
            <a:ext cx="446567" cy="3405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21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53512" y="1060922"/>
            <a:ext cx="6598508" cy="6484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Система отчетности и обратной связи. </a:t>
            </a:r>
          </a:p>
          <a:p>
            <a:pPr algn="ctr"/>
            <a:r>
              <a:rPr lang="ru-RU" sz="1600" b="1" dirty="0" smtClean="0"/>
              <a:t>Отчет о проведенном мероприятии</a:t>
            </a:r>
            <a:endParaRPr lang="ru-RU" sz="1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53758" y="2021967"/>
            <a:ext cx="8169827" cy="9797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600" b="1" dirty="0" smtClean="0"/>
              <a:t>1</a:t>
            </a:r>
            <a:r>
              <a:rPr lang="ru-RU" sz="1600" i="1" dirty="0" smtClean="0"/>
              <a:t>. </a:t>
            </a:r>
            <a:r>
              <a:rPr lang="ru-RU" sz="1400" dirty="0" smtClean="0"/>
              <a:t>Отчет </a:t>
            </a:r>
            <a:r>
              <a:rPr lang="ru-RU" sz="1400" b="1" dirty="0"/>
              <a:t>должен включать </a:t>
            </a:r>
            <a:r>
              <a:rPr lang="ru-RU" sz="1400" dirty="0"/>
              <a:t>в себя суммированные результаты по ключевым вопросам, которые обсуждались на встрече, оформленные результаты анкетирования и интервьюирования, визуализацию собранных данных в виде схем, графиков, карт, резюме по итогам обсуждения, </a:t>
            </a:r>
            <a:r>
              <a:rPr lang="ru-RU" sz="1400" b="1" dirty="0"/>
              <a:t>фотографии места проектирования, фотографии со встречи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53759" y="3273972"/>
            <a:ext cx="8169827" cy="7725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600" b="1" dirty="0" smtClean="0"/>
              <a:t>2. </a:t>
            </a:r>
            <a:r>
              <a:rPr lang="ru-RU" sz="1400" dirty="0" smtClean="0"/>
              <a:t>Отчет </a:t>
            </a:r>
            <a:r>
              <a:rPr lang="ru-RU" sz="1400" dirty="0"/>
              <a:t>необходимо оформить в виде </a:t>
            </a:r>
            <a:r>
              <a:rPr lang="ru-RU" sz="1400" b="1" dirty="0"/>
              <a:t>единой брошюры  </a:t>
            </a:r>
            <a:r>
              <a:rPr lang="ru-RU" sz="1400" dirty="0"/>
              <a:t>согласно фирменному стилю программы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по благоустройству </a:t>
            </a:r>
            <a:r>
              <a:rPr lang="ru-RU" sz="1400" dirty="0"/>
              <a:t>либо фирменному </a:t>
            </a:r>
            <a:r>
              <a:rPr lang="ru-RU" sz="1400" dirty="0" smtClean="0"/>
              <a:t>стилю АР, МО.</a:t>
            </a:r>
          </a:p>
          <a:p>
            <a:pPr algn="just"/>
            <a:r>
              <a:rPr lang="ru-RU" sz="1400" dirty="0" smtClean="0"/>
              <a:t>Электронная </a:t>
            </a:r>
            <a:r>
              <a:rPr lang="ru-RU" sz="1400" dirty="0"/>
              <a:t>версия сохраняется и рассылается в формате </a:t>
            </a:r>
            <a:r>
              <a:rPr lang="en-US" sz="1400" dirty="0"/>
              <a:t>PDF</a:t>
            </a:r>
            <a:r>
              <a:rPr lang="ru-RU" sz="1400" dirty="0"/>
              <a:t>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53758" y="4196175"/>
            <a:ext cx="8169827" cy="13020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600" b="1" dirty="0" smtClean="0"/>
              <a:t>3. </a:t>
            </a:r>
            <a:r>
              <a:rPr lang="ru-RU" sz="1400" b="1" dirty="0" smtClean="0"/>
              <a:t>Отчеты </a:t>
            </a:r>
            <a:r>
              <a:rPr lang="ru-RU" sz="1400" b="1" dirty="0"/>
              <a:t>и видеозаписи </a:t>
            </a:r>
            <a:r>
              <a:rPr lang="ru-RU" sz="1400" dirty="0"/>
              <a:t>по итогам общественных обсуждений должны </a:t>
            </a:r>
            <a:r>
              <a:rPr lang="ru-RU" sz="1400" b="1" dirty="0"/>
              <a:t>быть опубликованы в течении 14 рабочих дней после проведения </a:t>
            </a:r>
            <a:r>
              <a:rPr lang="ru-RU" sz="1400" dirty="0"/>
              <a:t>общественных обсуждений на официальном сайте </a:t>
            </a:r>
            <a:r>
              <a:rPr lang="ru-RU" sz="1400" dirty="0" smtClean="0"/>
              <a:t>АР, МО, </a:t>
            </a:r>
            <a:r>
              <a:rPr lang="ru-RU" sz="1400" dirty="0"/>
              <a:t>а также на коммуникационных площадках самого проекта (на сайте проекта, в социальных сетях). Копия отчета также должна быть направлена по </a:t>
            </a:r>
            <a:r>
              <a:rPr lang="ru-RU" sz="1400" dirty="0" smtClean="0"/>
              <a:t>электронной  </a:t>
            </a:r>
            <a:r>
              <a:rPr lang="ru-RU" sz="1400" dirty="0"/>
              <a:t>почте </a:t>
            </a:r>
            <a:r>
              <a:rPr lang="ru-RU" sz="1400" b="1" dirty="0"/>
              <a:t>всем</a:t>
            </a:r>
            <a:r>
              <a:rPr lang="ru-RU" sz="1400" dirty="0"/>
              <a:t> заинтересованным участникам встречи</a:t>
            </a:r>
            <a:r>
              <a:rPr lang="ru-RU" sz="1400" i="1" dirty="0"/>
              <a:t>. </a:t>
            </a:r>
            <a:endParaRPr lang="ru-RU" sz="1400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553757" y="5611064"/>
            <a:ext cx="8169827" cy="11260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600" b="1" dirty="0" smtClean="0"/>
              <a:t>4</a:t>
            </a:r>
            <a:r>
              <a:rPr lang="ru-RU" sz="1600" dirty="0" smtClean="0"/>
              <a:t>. </a:t>
            </a:r>
            <a:r>
              <a:rPr lang="ru-RU" sz="1400" dirty="0" smtClean="0"/>
              <a:t>Краткая </a:t>
            </a:r>
            <a:r>
              <a:rPr lang="ru-RU" sz="1400" dirty="0"/>
              <a:t>версия отчета и резюме по итогам общественных обсуждений, а также информация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о </a:t>
            </a:r>
            <a:r>
              <a:rPr lang="ru-RU" sz="1400" dirty="0"/>
              <a:t>дальнейшем развитии проекта </a:t>
            </a:r>
            <a:r>
              <a:rPr lang="ru-RU" sz="1400" b="1" dirty="0"/>
              <a:t>должны быть опубликованы </a:t>
            </a:r>
            <a:r>
              <a:rPr lang="ru-RU" sz="1400" dirty="0"/>
              <a:t>на сайте </a:t>
            </a:r>
            <a:r>
              <a:rPr lang="ru-RU" sz="1400" dirty="0" smtClean="0"/>
              <a:t>АР, МО и </a:t>
            </a:r>
            <a:r>
              <a:rPr lang="ru-RU" sz="1400" dirty="0"/>
              <a:t>в СМИ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b="1" dirty="0" smtClean="0"/>
              <a:t>не </a:t>
            </a:r>
            <a:r>
              <a:rPr lang="ru-RU" sz="1400" b="1" dirty="0"/>
              <a:t>позднее 4 рабочих дней после проведения </a:t>
            </a:r>
            <a:r>
              <a:rPr lang="ru-RU" sz="1400" dirty="0"/>
              <a:t>общественного обсуждения.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0717" y="1209860"/>
            <a:ext cx="1052553" cy="771815"/>
          </a:xfrm>
          <a:prstGeom prst="rect">
            <a:avLst/>
          </a:prstGeom>
        </p:spPr>
      </p:pic>
      <p:pic>
        <p:nvPicPr>
          <p:cNvPr id="5" name="Picture 7" descr="3959712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2" r="18898"/>
          <a:stretch>
            <a:fillRect/>
          </a:stretch>
        </p:blipFill>
        <p:spPr>
          <a:xfrm>
            <a:off x="553759" y="237119"/>
            <a:ext cx="971550" cy="9727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8216659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815" y="4181051"/>
            <a:ext cx="3436883" cy="218021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055" y="2101610"/>
            <a:ext cx="2807965" cy="207944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4" name="TextBox 3"/>
          <p:cNvSpPr txBox="1"/>
          <p:nvPr/>
        </p:nvSpPr>
        <p:spPr>
          <a:xfrm>
            <a:off x="1853512" y="208547"/>
            <a:ext cx="6598508" cy="715089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Администрация Губернатора Санкт-Петербурга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Комитет по работе с исполнительными органами государственной власти 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и взаимодействию с органами местного самоуправления</a:t>
            </a:r>
          </a:p>
        </p:txBody>
      </p:sp>
      <p:pic>
        <p:nvPicPr>
          <p:cNvPr id="5" name="Picture 7" descr="3959712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2" r="18898"/>
          <a:stretch>
            <a:fillRect/>
          </a:stretch>
        </p:blipFill>
        <p:spPr>
          <a:xfrm>
            <a:off x="553759" y="237119"/>
            <a:ext cx="971550" cy="9727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Прямоугольник 9"/>
          <p:cNvSpPr/>
          <p:nvPr/>
        </p:nvSpPr>
        <p:spPr>
          <a:xfrm>
            <a:off x="8556939" y="66855"/>
            <a:ext cx="446567" cy="3405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22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53512" y="1074484"/>
            <a:ext cx="6598508" cy="9227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cs typeface="Times New Roman" panose="02020603050405020304" pitchFamily="18" charset="0"/>
              </a:rPr>
              <a:t>Организация общественного участия </a:t>
            </a:r>
            <a:r>
              <a:rPr lang="ru-RU" sz="1600" b="1" dirty="0" smtClean="0"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cs typeface="Times New Roman" panose="02020603050405020304" pitchFamily="18" charset="0"/>
              </a:rPr>
            </a:br>
            <a:r>
              <a:rPr lang="ru-RU" sz="1600" b="1" dirty="0" smtClean="0">
                <a:cs typeface="Times New Roman" panose="02020603050405020304" pitchFamily="18" charset="0"/>
              </a:rPr>
              <a:t>(</a:t>
            </a:r>
            <a:r>
              <a:rPr lang="ru-RU" sz="1600" b="1" dirty="0">
                <a:cs typeface="Times New Roman" panose="02020603050405020304" pitchFamily="18" charset="0"/>
              </a:rPr>
              <a:t>вовлечение граждан, организаций) </a:t>
            </a:r>
            <a:r>
              <a:rPr lang="ru-RU" sz="1600" b="1" dirty="0" smtClean="0">
                <a:cs typeface="Times New Roman" panose="02020603050405020304" pitchFamily="18" charset="0"/>
              </a:rPr>
              <a:t>при </a:t>
            </a:r>
            <a:r>
              <a:rPr lang="ru-RU" sz="1600" b="1" dirty="0">
                <a:cs typeface="Times New Roman" panose="02020603050405020304" pitchFamily="18" charset="0"/>
              </a:rPr>
              <a:t>формировании комфортной </a:t>
            </a:r>
            <a:br>
              <a:rPr lang="ru-RU" sz="1600" b="1" dirty="0">
                <a:cs typeface="Times New Roman" panose="02020603050405020304" pitchFamily="18" charset="0"/>
              </a:rPr>
            </a:br>
            <a:r>
              <a:rPr lang="ru-RU" sz="1600" b="1" dirty="0">
                <a:cs typeface="Times New Roman" panose="02020603050405020304" pitchFamily="18" charset="0"/>
              </a:rPr>
              <a:t>и современной городской среды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20815" y="2387834"/>
            <a:ext cx="5633143" cy="14683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Данные рекомендации разработаны для того, чтобы помочь АР</a:t>
            </a:r>
            <a:br>
              <a:rPr lang="ru-RU" sz="1400" dirty="0" smtClean="0"/>
            </a:br>
            <a:r>
              <a:rPr lang="ru-RU" sz="1400" dirty="0" smtClean="0"/>
              <a:t> и ОМСУ в работе по вовлечению местных жителей в реализацию проектов благоустройства, направленных на развитие территории.</a:t>
            </a:r>
          </a:p>
          <a:p>
            <a:pPr algn="ctr"/>
            <a:r>
              <a:rPr lang="ru-RU" sz="1400" dirty="0" smtClean="0"/>
              <a:t>Рекомендации </a:t>
            </a:r>
            <a:r>
              <a:rPr lang="ru-RU" sz="1400" dirty="0"/>
              <a:t>разработаны на основе действующих практик организации общественного участия в проектах </a:t>
            </a:r>
            <a:r>
              <a:rPr lang="ru-RU" sz="1400" dirty="0" smtClean="0"/>
              <a:t> </a:t>
            </a:r>
            <a:r>
              <a:rPr lang="ru-RU" sz="1400" dirty="0"/>
              <a:t>благоустройства, реализуемых на территории </a:t>
            </a:r>
            <a:r>
              <a:rPr lang="ru-RU" sz="1400" dirty="0" smtClean="0"/>
              <a:t> РФ </a:t>
            </a:r>
            <a:endParaRPr lang="ru-RU" sz="14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478924" y="4448769"/>
            <a:ext cx="4973096" cy="18042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Общественное участие в процессе принятия решений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и </a:t>
            </a:r>
            <a:r>
              <a:rPr lang="ru-RU" sz="1400" dirty="0"/>
              <a:t>реализации проектов </a:t>
            </a:r>
            <a:r>
              <a:rPr lang="ru-RU" sz="1400" dirty="0" smtClean="0"/>
              <a:t>благоустройства </a:t>
            </a:r>
            <a:r>
              <a:rPr lang="ru-RU" sz="1400" dirty="0"/>
              <a:t>рекомендуется обеспечить через разработку и утверждение </a:t>
            </a:r>
            <a:r>
              <a:rPr lang="ru-RU" sz="1400" dirty="0" smtClean="0"/>
              <a:t>регулирующих документов, </a:t>
            </a:r>
            <a:r>
              <a:rPr lang="ru-RU" sz="1400" dirty="0"/>
              <a:t>создающих условия для организации прозрачного процесса принятия решений, разработки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и </a:t>
            </a:r>
            <a:r>
              <a:rPr lang="ru-RU" sz="1400" dirty="0"/>
              <a:t>реализации проектов, а также описывающих простые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и </a:t>
            </a:r>
            <a:r>
              <a:rPr lang="ru-RU" sz="1400" dirty="0"/>
              <a:t>понятные этапы, формы и механизмы общественного участия.</a:t>
            </a:r>
          </a:p>
        </p:txBody>
      </p:sp>
    </p:spTree>
    <p:extLst>
      <p:ext uri="{BB962C8B-B14F-4D97-AF65-F5344CB8AC3E}">
        <p14:creationId xmlns:p14="http://schemas.microsoft.com/office/powerpoint/2010/main" val="13764687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3512" y="208547"/>
            <a:ext cx="6598508" cy="715089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Администрация Губернатора Санкт-Петербурга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Комитет по работе с исполнительными органами государственной власти 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и взаимодействию с органами местного самоуправления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556939" y="66855"/>
            <a:ext cx="446567" cy="3405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23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98" y="1238951"/>
            <a:ext cx="8654473" cy="550497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5" name="Picture 7" descr="3959712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2" r="18898"/>
          <a:stretch>
            <a:fillRect/>
          </a:stretch>
        </p:blipFill>
        <p:spPr>
          <a:xfrm>
            <a:off x="553759" y="237119"/>
            <a:ext cx="971550" cy="9727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1" name="Прямоугольник 10"/>
          <p:cNvSpPr/>
          <p:nvPr/>
        </p:nvSpPr>
        <p:spPr>
          <a:xfrm>
            <a:off x="635711" y="1496084"/>
            <a:ext cx="3272691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Сотрудничество</a:t>
            </a:r>
            <a:r>
              <a:rPr lang="ru-RU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</a:p>
          <a:p>
            <a:pPr algn="just"/>
            <a:r>
              <a:rPr lang="ru-RU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это форма разрешения конфликта, </a:t>
            </a:r>
          </a:p>
          <a:p>
            <a:pPr algn="just"/>
            <a:r>
              <a:rPr lang="ru-RU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 которой удовлетворение </a:t>
            </a:r>
          </a:p>
          <a:p>
            <a:pPr algn="just"/>
            <a:r>
              <a:rPr lang="ru-RU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взаимных интересов </a:t>
            </a:r>
          </a:p>
          <a:p>
            <a:pPr algn="just"/>
            <a:r>
              <a:rPr lang="ru-RU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оппонентов</a:t>
            </a:r>
          </a:p>
          <a:p>
            <a:pPr algn="just"/>
            <a:r>
              <a:rPr lang="ru-RU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более важно, </a:t>
            </a:r>
          </a:p>
          <a:p>
            <a:pPr algn="just"/>
            <a:r>
              <a:rPr lang="ru-RU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чем само решение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256225" y="3311966"/>
            <a:ext cx="263796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ru-RU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Эта стратегия предполагает </a:t>
            </a:r>
          </a:p>
          <a:p>
            <a:pPr algn="r"/>
            <a:r>
              <a:rPr lang="ru-RU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совместное обсуждение </a:t>
            </a:r>
          </a:p>
          <a:p>
            <a:pPr algn="r"/>
            <a:r>
              <a:rPr lang="ru-RU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разногласий </a:t>
            </a:r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для выработки</a:t>
            </a:r>
          </a:p>
          <a:p>
            <a:pPr algn="r"/>
            <a:r>
              <a:rPr lang="ru-RU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общего решения  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443763" y="6242186"/>
            <a:ext cx="1896673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Спасибо за внимание!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6199" y="5883563"/>
            <a:ext cx="781872" cy="66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8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3512" y="208547"/>
            <a:ext cx="6598508" cy="715089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Администрация Губернатора Санкт-Петербурга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Комитет по работе с исполнительными органами государственной власти 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и взаимодействию с органами местного самоуправления</a:t>
            </a:r>
          </a:p>
        </p:txBody>
      </p:sp>
      <p:pic>
        <p:nvPicPr>
          <p:cNvPr id="5" name="Picture 7" descr="3959712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2" r="18898"/>
          <a:stretch>
            <a:fillRect/>
          </a:stretch>
        </p:blipFill>
        <p:spPr>
          <a:xfrm>
            <a:off x="553759" y="237119"/>
            <a:ext cx="971550" cy="9727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Прямоугольник 9"/>
          <p:cNvSpPr/>
          <p:nvPr/>
        </p:nvSpPr>
        <p:spPr>
          <a:xfrm>
            <a:off x="8556939" y="66855"/>
            <a:ext cx="446567" cy="3405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53512" y="1132219"/>
            <a:ext cx="6598508" cy="4201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Формирование команды</a:t>
            </a:r>
            <a:endParaRPr lang="ru-RU" sz="1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948217" y="4315931"/>
            <a:ext cx="3580919" cy="15106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При формировании команды проекта необходимо учитывать </a:t>
            </a:r>
            <a:r>
              <a:rPr lang="ru-RU" sz="1400" b="1" dirty="0"/>
              <a:t>как текущих пользователей </a:t>
            </a:r>
            <a:r>
              <a:rPr lang="ru-RU" sz="1400" dirty="0"/>
              <a:t>общественного пространства, </a:t>
            </a:r>
            <a:r>
              <a:rPr lang="ru-RU" sz="1400" b="1" dirty="0"/>
              <a:t>так и потенциальных пользователей</a:t>
            </a:r>
            <a:r>
              <a:rPr lang="ru-RU" sz="1400" dirty="0"/>
              <a:t>, которые также являются частью целевой аудитории проекта. </a:t>
            </a:r>
          </a:p>
        </p:txBody>
      </p:sp>
      <p:pic>
        <p:nvPicPr>
          <p:cNvPr id="1026" name="Picture 167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447" y="1967088"/>
            <a:ext cx="3574689" cy="19341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49421" y="2144274"/>
            <a:ext cx="3975147" cy="15797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При проектировании </a:t>
            </a:r>
            <a:r>
              <a:rPr lang="ru-RU" sz="1400" dirty="0" smtClean="0"/>
              <a:t>благоустройства необходимо </a:t>
            </a:r>
            <a:r>
              <a:rPr lang="ru-RU" sz="1400" dirty="0"/>
              <a:t>создавать условия для </a:t>
            </a:r>
            <a:r>
              <a:rPr lang="ru-RU" sz="1400" b="1" dirty="0"/>
              <a:t>широкого общественного участия всех заинтересованных </a:t>
            </a:r>
            <a:r>
              <a:rPr lang="ru-RU" sz="1400" dirty="0"/>
              <a:t>в проекте </a:t>
            </a:r>
            <a:r>
              <a:rPr lang="ru-RU" sz="1400" b="1" dirty="0"/>
              <a:t>сторон</a:t>
            </a:r>
            <a:r>
              <a:rPr lang="ru-RU" sz="1400" dirty="0"/>
              <a:t>, включая и тех, на кого проект оказывает или может оказать потенциальное влияние. </a:t>
            </a:r>
          </a:p>
        </p:txBody>
      </p:sp>
      <p:pic>
        <p:nvPicPr>
          <p:cNvPr id="1027" name="Picture 1679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20" y="4191313"/>
            <a:ext cx="3975147" cy="207436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1044" y="5826545"/>
            <a:ext cx="1782462" cy="93494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ngle"/>
          </a:sp3d>
        </p:spPr>
      </p:pic>
    </p:spTree>
    <p:extLst>
      <p:ext uri="{BB962C8B-B14F-4D97-AF65-F5344CB8AC3E}">
        <p14:creationId xmlns:p14="http://schemas.microsoft.com/office/powerpoint/2010/main" val="2180988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3512" y="208547"/>
            <a:ext cx="6598508" cy="715089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Администрация Губернатора Санкт-Петербурга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Комитет по работе с исполнительными органами государственной власти 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и взаимодействию с органами местного самоуправления</a:t>
            </a:r>
          </a:p>
        </p:txBody>
      </p:sp>
      <p:pic>
        <p:nvPicPr>
          <p:cNvPr id="5" name="Picture 7" descr="3959712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2" r="18898"/>
          <a:stretch>
            <a:fillRect/>
          </a:stretch>
        </p:blipFill>
        <p:spPr>
          <a:xfrm>
            <a:off x="553759" y="237119"/>
            <a:ext cx="971550" cy="9727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Прямоугольник 9"/>
          <p:cNvSpPr/>
          <p:nvPr/>
        </p:nvSpPr>
        <p:spPr>
          <a:xfrm>
            <a:off x="8556939" y="66855"/>
            <a:ext cx="446567" cy="3405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32601" y="1137237"/>
            <a:ext cx="6598508" cy="4348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Формирование команды</a:t>
            </a:r>
            <a:endParaRPr lang="ru-RU" sz="1600" b="1" dirty="0"/>
          </a:p>
        </p:txBody>
      </p:sp>
      <p:sp>
        <p:nvSpPr>
          <p:cNvPr id="23" name="Вертикальный свиток 22"/>
          <p:cNvSpPr/>
          <p:nvPr/>
        </p:nvSpPr>
        <p:spPr>
          <a:xfrm>
            <a:off x="813570" y="2470424"/>
            <a:ext cx="8041298" cy="4264530"/>
          </a:xfrm>
          <a:prstGeom prst="verticalScroll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dirty="0" smtClean="0"/>
          </a:p>
          <a:p>
            <a:pPr algn="ctr"/>
            <a:endParaRPr lang="ru-RU" sz="1600" dirty="0"/>
          </a:p>
          <a:p>
            <a:pPr algn="ctr"/>
            <a:endParaRPr lang="ru-RU" sz="1600" dirty="0" smtClean="0"/>
          </a:p>
          <a:p>
            <a:pPr algn="ctr"/>
            <a:endParaRPr lang="ru-RU" sz="16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dirty="0" smtClean="0"/>
              <a:t>Собственники и арендаторы квартир (жилых помещений);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dirty="0" smtClean="0"/>
              <a:t>Жители прилегающих территорий;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dirty="0" smtClean="0"/>
              <a:t>Собственники и арендаторы нежилых помещений;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dirty="0" smtClean="0"/>
              <a:t>Собственники и арендаторы прилегающих земельных участков и территорий;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dirty="0" smtClean="0"/>
              <a:t>Представители управляющих компаний, ТСЖ , советов многоквартирных домов, старшие по подъездам;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dirty="0" smtClean="0"/>
              <a:t>Отдельные группы пользователей территорией (велосипедисты, спортсмены, владельцы собак, автовладельцы,…);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dirty="0" smtClean="0"/>
              <a:t>Люди с ограниченными возможностями;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dirty="0" smtClean="0"/>
              <a:t>Школьники и студенты, обучающиеся в ближайших учебных заведениях;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dirty="0" smtClean="0"/>
              <a:t>Представители различных возрастных и социальных групп: дети, подростки, молодежь, мамы с маленькими детьми, люди среднего возраста, старшее поколение и пожилые люди;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dirty="0" smtClean="0"/>
              <a:t>Представители ИОГВ, ОМСУ, общественных </a:t>
            </a:r>
            <a:r>
              <a:rPr lang="ru-RU" sz="1400" dirty="0"/>
              <a:t>организаций, экологи, краеведы, </a:t>
            </a:r>
            <a:r>
              <a:rPr lang="ru-RU" sz="1400" dirty="0" err="1"/>
              <a:t>градозащитники</a:t>
            </a:r>
            <a:r>
              <a:rPr lang="ru-RU" sz="1400" dirty="0"/>
              <a:t>, архитекторы, биологи, кураторы творческих и культурных проектов, лидеры мнений, городские активисты; </a:t>
            </a:r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1832601" y="2599789"/>
            <a:ext cx="6003235" cy="4201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Примерный список участников </a:t>
            </a:r>
          </a:p>
          <a:p>
            <a:pPr algn="ctr"/>
            <a:r>
              <a:rPr lang="ru-RU" sz="1600" b="1" dirty="0" smtClean="0"/>
              <a:t>общественных обсуждений</a:t>
            </a:r>
            <a:endParaRPr lang="ru-RU" sz="16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883" y="1667946"/>
            <a:ext cx="2167984" cy="138659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0804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3512" y="208547"/>
            <a:ext cx="6598508" cy="715089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Администрация Губернатора Санкт-Петербурга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Комитет по работе с исполнительными органами государственной власти 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и взаимодействию с органами местного самоуправления</a:t>
            </a:r>
          </a:p>
        </p:txBody>
      </p:sp>
      <p:pic>
        <p:nvPicPr>
          <p:cNvPr id="5" name="Picture 7" descr="3959712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2" r="18898"/>
          <a:stretch>
            <a:fillRect/>
          </a:stretch>
        </p:blipFill>
        <p:spPr>
          <a:xfrm>
            <a:off x="553759" y="237119"/>
            <a:ext cx="971550" cy="9727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Прямоугольник 9"/>
          <p:cNvSpPr/>
          <p:nvPr/>
        </p:nvSpPr>
        <p:spPr>
          <a:xfrm>
            <a:off x="8556939" y="66855"/>
            <a:ext cx="446567" cy="3405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53512" y="1209860"/>
            <a:ext cx="6598508" cy="3456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Формы общественного участия</a:t>
            </a:r>
            <a:endParaRPr lang="ru-RU" sz="1600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1853511" y="1718418"/>
            <a:ext cx="6598508" cy="4467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Местные жители и другие заинтересованные стороны </a:t>
            </a:r>
            <a:r>
              <a:rPr lang="ru-RU" sz="1400" b="1" dirty="0" smtClean="0"/>
              <a:t>могут: </a:t>
            </a:r>
            <a:endParaRPr lang="ru-RU" sz="1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53758" y="2350313"/>
            <a:ext cx="7898261" cy="29048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/>
              <a:t>Выступать инициаторами создания/реконструкции объекта благоустройства и участвовать </a:t>
            </a:r>
            <a:br>
              <a:rPr lang="ru-RU" sz="1400" dirty="0" smtClean="0"/>
            </a:br>
            <a:r>
              <a:rPr lang="ru-RU" sz="1400" dirty="0" smtClean="0"/>
              <a:t>в проектировании и всех последующих действиях, связанных с реализацией проекта;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/>
              <a:t>Принимать участие в процессах формирования задания на проектирование;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/>
              <a:t>Принимать участие в процессе проектирования;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/>
              <a:t>Принимать участие в обсуждении проектов развития территории, в том числе на этапах разработки концепции, эскизного проекта</a:t>
            </a:r>
            <a:r>
              <a:rPr lang="ru-RU" sz="1400" i="1" dirty="0" smtClean="0"/>
              <a:t> (на основании такого обсуждения в проект вносятся изменения и дополнения);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/>
              <a:t>Принимать участие в реализации проектов и осуществлять работы, не требующие специальных допусков, лицензий или высокопрофессиональных навыков </a:t>
            </a:r>
            <a:r>
              <a:rPr lang="ru-RU" sz="1400" i="1" dirty="0" smtClean="0"/>
              <a:t>(например, при создании детских игровых и обучающих пространств и т.п.);</a:t>
            </a:r>
          </a:p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1916" y="5002925"/>
            <a:ext cx="2991589" cy="162115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53758" y="4817742"/>
            <a:ext cx="5458158" cy="14266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Участвовать в оценке качества и эффективности реализованного проекта;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Участвовать в регулярной оценке эксплуатации территории;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Выдвигать собственные предложения и инициативы </a:t>
            </a:r>
            <a:r>
              <a:rPr lang="ru-RU" sz="1400" dirty="0" smtClean="0">
                <a:solidFill>
                  <a:prstClr val="black"/>
                </a:solidFill>
              </a:rPr>
              <a:t/>
            </a:r>
            <a:br>
              <a:rPr lang="ru-RU" sz="1400" dirty="0" smtClean="0">
                <a:solidFill>
                  <a:prstClr val="black"/>
                </a:solidFill>
              </a:rPr>
            </a:br>
            <a:r>
              <a:rPr lang="ru-RU" sz="1400" dirty="0" smtClean="0">
                <a:solidFill>
                  <a:prstClr val="black"/>
                </a:solidFill>
              </a:rPr>
              <a:t>по </a:t>
            </a:r>
            <a:r>
              <a:rPr lang="ru-RU" sz="1400" dirty="0">
                <a:solidFill>
                  <a:prstClr val="black"/>
                </a:solidFill>
              </a:rPr>
              <a:t>улучшению объекта;</a:t>
            </a:r>
          </a:p>
        </p:txBody>
      </p:sp>
    </p:spTree>
    <p:extLst>
      <p:ext uri="{BB962C8B-B14F-4D97-AF65-F5344CB8AC3E}">
        <p14:creationId xmlns:p14="http://schemas.microsoft.com/office/powerpoint/2010/main" val="3565345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3512" y="208547"/>
            <a:ext cx="6598508" cy="715089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Администрация Губернатора Санкт-Петербурга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Комитет по работе с исполнительными органами государственной власти 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и взаимодействию с органами местного самоуправления</a:t>
            </a:r>
          </a:p>
        </p:txBody>
      </p:sp>
      <p:pic>
        <p:nvPicPr>
          <p:cNvPr id="5" name="Picture 7" descr="3959712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2" r="18898"/>
          <a:stretch>
            <a:fillRect/>
          </a:stretch>
        </p:blipFill>
        <p:spPr>
          <a:xfrm>
            <a:off x="553759" y="237119"/>
            <a:ext cx="971550" cy="9727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Прямоугольник 9"/>
          <p:cNvSpPr/>
          <p:nvPr/>
        </p:nvSpPr>
        <p:spPr>
          <a:xfrm>
            <a:off x="8556939" y="66855"/>
            <a:ext cx="446567" cy="3405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53512" y="1040440"/>
            <a:ext cx="6598508" cy="7147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Форматы взаимодействия </a:t>
            </a:r>
            <a:r>
              <a:rPr lang="ru-RU" sz="1600" b="1" dirty="0"/>
              <a:t>с </a:t>
            </a:r>
            <a:r>
              <a:rPr lang="ru-RU" sz="1600" b="1" dirty="0" smtClean="0"/>
              <a:t>местными жителями </a:t>
            </a:r>
            <a:r>
              <a:rPr lang="ru-RU" sz="1600" b="1" dirty="0"/>
              <a:t>и </a:t>
            </a:r>
            <a:r>
              <a:rPr lang="ru-RU" sz="1600" b="1" dirty="0" smtClean="0"/>
              <a:t>другими заинтересованными сторонами  общественного участия</a:t>
            </a:r>
            <a:endParaRPr lang="ru-RU" sz="1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0502" y="1994052"/>
            <a:ext cx="8661759" cy="44067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742950" lvl="1" indent="-285750" algn="just" fontAlgn="base">
              <a:buFont typeface="Arial" panose="020B0604020202020204" pitchFamily="34" charset="0"/>
              <a:buChar char="•"/>
            </a:pPr>
            <a:r>
              <a:rPr lang="ru-RU" sz="1400" dirty="0"/>
              <a:t>Совместное определение целей и задач по развитию территории, инвентаризация проблем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и </a:t>
            </a:r>
            <a:r>
              <a:rPr lang="ru-RU" sz="1400" dirty="0"/>
              <a:t>потенциалов среды; </a:t>
            </a:r>
          </a:p>
          <a:p>
            <a:pPr marL="742950" lvl="1" indent="-285750" algn="just" fontAlgn="base">
              <a:buFont typeface="Arial" panose="020B0604020202020204" pitchFamily="34" charset="0"/>
              <a:buChar char="•"/>
            </a:pPr>
            <a:r>
              <a:rPr lang="ru-RU" sz="1400" dirty="0"/>
              <a:t>Определение основных видов активностей, функциональных зон и их взаимного расположения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на </a:t>
            </a:r>
            <a:r>
              <a:rPr lang="ru-RU" sz="1400" dirty="0"/>
              <a:t>выбранной территории; </a:t>
            </a:r>
          </a:p>
          <a:p>
            <a:pPr marL="742950" lvl="1" indent="-285750" algn="just" fontAlgn="base">
              <a:buFont typeface="Arial" panose="020B0604020202020204" pitchFamily="34" charset="0"/>
              <a:buChar char="•"/>
            </a:pPr>
            <a:r>
              <a:rPr lang="ru-RU" sz="1400" dirty="0"/>
              <a:t>Обсуждение и выбор типа оборудования, </a:t>
            </a:r>
            <a:r>
              <a:rPr lang="ru-RU" sz="1400" dirty="0" smtClean="0"/>
              <a:t>малых </a:t>
            </a:r>
            <a:r>
              <a:rPr lang="ru-RU" sz="1400" dirty="0"/>
              <a:t>архитектурных форм, включая определение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их </a:t>
            </a:r>
            <a:r>
              <a:rPr lang="ru-RU" sz="1400" dirty="0"/>
              <a:t>функционального назначения, соответствующих габаритов, стилевого решения, материалов; </a:t>
            </a:r>
          </a:p>
          <a:p>
            <a:pPr marL="742950" lvl="1" indent="-285750" algn="just" fontAlgn="base">
              <a:buFont typeface="Arial" panose="020B0604020202020204" pitchFamily="34" charset="0"/>
              <a:buChar char="•"/>
            </a:pPr>
            <a:r>
              <a:rPr lang="ru-RU" sz="1400" dirty="0"/>
              <a:t>Консультации в выборе типов покрытий, с учетом функционального зонирования территории; </a:t>
            </a:r>
          </a:p>
          <a:p>
            <a:pPr marL="742950" lvl="1" indent="-285750" algn="just" fontAlgn="base">
              <a:buFont typeface="Arial" panose="020B0604020202020204" pitchFamily="34" charset="0"/>
              <a:buChar char="•"/>
            </a:pPr>
            <a:r>
              <a:rPr lang="ru-RU" sz="1400" dirty="0"/>
              <a:t>Консультации по предполагаемым типам озеленения; </a:t>
            </a:r>
          </a:p>
          <a:p>
            <a:pPr marL="742950" lvl="1" indent="-285750" algn="just" fontAlgn="base">
              <a:buFont typeface="Arial" panose="020B0604020202020204" pitchFamily="34" charset="0"/>
              <a:buChar char="•"/>
            </a:pPr>
            <a:r>
              <a:rPr lang="ru-RU" sz="1400" dirty="0" smtClean="0"/>
              <a:t>Участие </a:t>
            </a:r>
            <a:r>
              <a:rPr lang="ru-RU" sz="1400" dirty="0"/>
              <a:t>в разработке проекта, обсуждение решений с архитекторами, проектировщиками и другими профильными специалистами; </a:t>
            </a:r>
          </a:p>
          <a:p>
            <a:pPr marL="742950" lvl="1" indent="-285750" algn="just" fontAlgn="base">
              <a:buFont typeface="Arial" panose="020B0604020202020204" pitchFamily="34" charset="0"/>
              <a:buChar char="•"/>
            </a:pPr>
            <a:r>
              <a:rPr lang="ru-RU" sz="1400" dirty="0"/>
              <a:t>Согласование проектных решений с другими участниками процесса проектирования и будущими пользователями, включая местных жителей (взрослых и детей), предпринимателей, собственников соседних территорий и других заинтересованных сторон; </a:t>
            </a:r>
          </a:p>
          <a:p>
            <a:pPr marL="742950" lvl="1" indent="-285750" algn="just" fontAlgn="base">
              <a:buFont typeface="Arial" panose="020B0604020202020204" pitchFamily="34" charset="0"/>
              <a:buChar char="•"/>
            </a:pPr>
            <a:r>
              <a:rPr lang="ru-RU" sz="1400" dirty="0"/>
              <a:t>Осуществление общественного контроля над процессом реализации проекта (включая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как </a:t>
            </a:r>
            <a:r>
              <a:rPr lang="ru-RU" sz="1400" dirty="0"/>
              <a:t>возможность для контроля со стороны любых заинтересованных сторон, так и формирование рабочей группы, общественного совета проекта или наблюдательного совета проекта</a:t>
            </a:r>
            <a:r>
              <a:rPr lang="ru-RU" sz="1400" dirty="0" smtClean="0"/>
              <a:t>);</a:t>
            </a:r>
          </a:p>
          <a:p>
            <a:pPr marL="742950" lvl="1" indent="-285750" algn="just" fontAlgn="base">
              <a:buFont typeface="Arial" panose="020B0604020202020204" pitchFamily="34" charset="0"/>
              <a:buChar char="•"/>
            </a:pPr>
            <a:r>
              <a:rPr lang="ru-RU" sz="1400" dirty="0" smtClean="0"/>
              <a:t>Осуществление общественного контроля над процессом эксплуатации территории (включая </a:t>
            </a:r>
            <a:br>
              <a:rPr lang="ru-RU" sz="1400" dirty="0" smtClean="0"/>
            </a:br>
            <a:r>
              <a:rPr lang="ru-RU" sz="1400" dirty="0" smtClean="0"/>
              <a:t>как возможность для контроля со стороны любых заинтересованных сторон, так и формирование рабочей группы, общественного/наблюдательного совета проекта для проведения регулярной оценки эксплуатации территории  </a:t>
            </a:r>
            <a:endParaRPr lang="ru-RU" sz="1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839" y="6136395"/>
            <a:ext cx="1322667" cy="60592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072956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3512" y="208547"/>
            <a:ext cx="6598508" cy="715089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Администрация Губернатора Санкт-Петербурга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Комитет по работе с исполнительными органами государственной власти 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и взаимодействию с органами местного самоуправления</a:t>
            </a:r>
          </a:p>
        </p:txBody>
      </p:sp>
      <p:pic>
        <p:nvPicPr>
          <p:cNvPr id="5" name="Picture 7" descr="3959712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2" r="18898"/>
          <a:stretch>
            <a:fillRect/>
          </a:stretch>
        </p:blipFill>
        <p:spPr>
          <a:xfrm>
            <a:off x="553759" y="237119"/>
            <a:ext cx="971550" cy="9727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Прямоугольник 9"/>
          <p:cNvSpPr/>
          <p:nvPr/>
        </p:nvSpPr>
        <p:spPr>
          <a:xfrm>
            <a:off x="8556939" y="66855"/>
            <a:ext cx="446567" cy="3405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53512" y="1040440"/>
            <a:ext cx="6598508" cy="5019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Механизмы общественного участия</a:t>
            </a:r>
            <a:endParaRPr lang="ru-RU" sz="1600" b="1" dirty="0"/>
          </a:p>
        </p:txBody>
      </p:sp>
      <p:sp>
        <p:nvSpPr>
          <p:cNvPr id="8" name="Пятиугольник 7"/>
          <p:cNvSpPr/>
          <p:nvPr/>
        </p:nvSpPr>
        <p:spPr>
          <a:xfrm>
            <a:off x="1853512" y="1902372"/>
            <a:ext cx="2299384" cy="1072871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Обсуждение проектов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14833" y="1797269"/>
            <a:ext cx="4237187" cy="11779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dirty="0" smtClean="0"/>
              <a:t>интерактивный формат;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dirty="0" smtClean="0"/>
              <a:t>использование </a:t>
            </a:r>
            <a:r>
              <a:rPr lang="ru-RU" sz="1400" dirty="0"/>
              <a:t>широкого набора инструментов для вовлечения и обеспечения </a:t>
            </a:r>
            <a:r>
              <a:rPr lang="ru-RU" sz="1400" dirty="0" smtClean="0"/>
              <a:t>участия;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dirty="0" smtClean="0"/>
              <a:t>использование современных </a:t>
            </a:r>
            <a:r>
              <a:rPr lang="ru-RU" sz="1400" dirty="0"/>
              <a:t>групповых методов работы</a:t>
            </a:r>
          </a:p>
        </p:txBody>
      </p:sp>
      <p:sp>
        <p:nvSpPr>
          <p:cNvPr id="11" name="Пятиугольник 10"/>
          <p:cNvSpPr/>
          <p:nvPr/>
        </p:nvSpPr>
        <p:spPr>
          <a:xfrm>
            <a:off x="1853513" y="3316870"/>
            <a:ext cx="2299384" cy="950721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Для каждого проекта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214833" y="3344779"/>
            <a:ext cx="4237187" cy="9507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dirty="0" smtClean="0"/>
              <a:t>разработка собственной стратегии </a:t>
            </a:r>
            <a:r>
              <a:rPr lang="ru-RU" sz="1400" dirty="0"/>
              <a:t>по организации общественного </a:t>
            </a:r>
            <a:r>
              <a:rPr lang="ru-RU" sz="1400" dirty="0" smtClean="0"/>
              <a:t>участия;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dirty="0" smtClean="0"/>
              <a:t>выбор инструментов </a:t>
            </a:r>
            <a:r>
              <a:rPr lang="ru-RU" sz="1400" dirty="0"/>
              <a:t>в соответствии с особенностями </a:t>
            </a:r>
            <a:r>
              <a:rPr lang="ru-RU" sz="1400" dirty="0" smtClean="0"/>
              <a:t>проекта</a:t>
            </a:r>
            <a:endParaRPr lang="ru-RU" sz="1400" dirty="0"/>
          </a:p>
        </p:txBody>
      </p:sp>
      <p:sp>
        <p:nvSpPr>
          <p:cNvPr id="13" name="Пятиугольник 12"/>
          <p:cNvSpPr/>
          <p:nvPr/>
        </p:nvSpPr>
        <p:spPr>
          <a:xfrm>
            <a:off x="1853513" y="4637127"/>
            <a:ext cx="2299384" cy="951663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На каждом этапе проектирования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214833" y="4665036"/>
            <a:ext cx="4237187" cy="10128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dirty="0" smtClean="0"/>
              <a:t>выбор инструментов, </a:t>
            </a:r>
            <a:r>
              <a:rPr lang="ru-RU" sz="1400" dirty="0"/>
              <a:t>максимально подходящие для конкретной </a:t>
            </a:r>
            <a:r>
              <a:rPr lang="ru-RU" sz="1400" dirty="0" smtClean="0"/>
              <a:t>ситуации; (</a:t>
            </a:r>
            <a:r>
              <a:rPr lang="ru-RU" sz="1400" i="1" dirty="0" smtClean="0"/>
              <a:t>инструменты должны </a:t>
            </a:r>
            <a:r>
              <a:rPr lang="ru-RU" sz="1400" i="1" dirty="0"/>
              <a:t>быть простыми и понятными для </a:t>
            </a:r>
            <a:r>
              <a:rPr lang="ru-RU" sz="1400" i="1" dirty="0" smtClean="0"/>
              <a:t>участников. </a:t>
            </a:r>
            <a:endParaRPr lang="ru-RU" sz="1400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429" y="5449330"/>
            <a:ext cx="1608083" cy="118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791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3512" y="208547"/>
            <a:ext cx="6598508" cy="715089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Администрация Губернатора Санкт-Петербурга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Комитет по работе с исполнительными органами государственной власти 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и взаимодействию с органами местного самоуправления</a:t>
            </a:r>
          </a:p>
        </p:txBody>
      </p:sp>
      <p:pic>
        <p:nvPicPr>
          <p:cNvPr id="5" name="Picture 7" descr="3959712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2" r="18898"/>
          <a:stretch>
            <a:fillRect/>
          </a:stretch>
        </p:blipFill>
        <p:spPr>
          <a:xfrm>
            <a:off x="553759" y="237119"/>
            <a:ext cx="971550" cy="9727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Прямоугольник 9"/>
          <p:cNvSpPr/>
          <p:nvPr/>
        </p:nvSpPr>
        <p:spPr>
          <a:xfrm>
            <a:off x="8556939" y="66855"/>
            <a:ext cx="446567" cy="3405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53512" y="1209860"/>
            <a:ext cx="6598508" cy="4823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Рекомендуемые инструменты для организации общественного участия</a:t>
            </a:r>
            <a:endParaRPr lang="ru-RU" sz="1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53512" y="2217684"/>
            <a:ext cx="6598508" cy="32056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200150" lvl="2" indent="-285750" fontAlgn="base">
              <a:buFont typeface="Arial" panose="020B0604020202020204" pitchFamily="34" charset="0"/>
              <a:buChar char="•"/>
            </a:pPr>
            <a:r>
              <a:rPr lang="en-US" sz="1400" dirty="0" err="1"/>
              <a:t>проведение</a:t>
            </a:r>
            <a:r>
              <a:rPr lang="en-US" sz="1400" dirty="0"/>
              <a:t> </a:t>
            </a:r>
            <a:r>
              <a:rPr lang="en-US" sz="1400" dirty="0" err="1" smtClean="0"/>
              <a:t>фокус-групп</a:t>
            </a:r>
            <a:r>
              <a:rPr lang="ru-RU" sz="1400" dirty="0" smtClean="0"/>
              <a:t>;</a:t>
            </a:r>
            <a:r>
              <a:rPr lang="en-US" sz="1400" dirty="0" smtClean="0"/>
              <a:t>  </a:t>
            </a:r>
            <a:endParaRPr lang="ru-RU" sz="1400" dirty="0"/>
          </a:p>
          <a:p>
            <a:pPr marL="1200150" lvl="2" indent="-285750" fontAlgn="base">
              <a:buFont typeface="Arial" panose="020B0604020202020204" pitchFamily="34" charset="0"/>
              <a:buChar char="•"/>
            </a:pPr>
            <a:r>
              <a:rPr lang="ru-RU" sz="1400" dirty="0"/>
              <a:t>работа с отдельными группами </a:t>
            </a:r>
            <a:r>
              <a:rPr lang="ru-RU" sz="1400" dirty="0" smtClean="0"/>
              <a:t>пользователей;  </a:t>
            </a:r>
            <a:endParaRPr lang="ru-RU" sz="1400" dirty="0"/>
          </a:p>
          <a:p>
            <a:pPr marL="1200150" lvl="2" indent="-285750" fontAlgn="base">
              <a:buFont typeface="Arial" panose="020B0604020202020204" pitchFamily="34" charset="0"/>
              <a:buChar char="•"/>
            </a:pPr>
            <a:r>
              <a:rPr lang="en-US" sz="1400" dirty="0" err="1"/>
              <a:t>организация</a:t>
            </a:r>
            <a:r>
              <a:rPr lang="en-US" sz="1400" dirty="0"/>
              <a:t> </a:t>
            </a:r>
            <a:r>
              <a:rPr lang="en-US" sz="1400" dirty="0" err="1"/>
              <a:t>проектных</a:t>
            </a:r>
            <a:r>
              <a:rPr lang="en-US" sz="1400" dirty="0"/>
              <a:t> </a:t>
            </a:r>
            <a:r>
              <a:rPr lang="en-US" sz="1400" dirty="0" err="1" smtClean="0"/>
              <a:t>семинаров</a:t>
            </a:r>
            <a:r>
              <a:rPr lang="ru-RU" sz="1400" dirty="0" smtClean="0"/>
              <a:t>;</a:t>
            </a:r>
            <a:r>
              <a:rPr lang="en-US" sz="1400" dirty="0" smtClean="0"/>
              <a:t>  </a:t>
            </a:r>
            <a:endParaRPr lang="ru-RU" sz="1400" dirty="0"/>
          </a:p>
          <a:p>
            <a:pPr marL="1200150" lvl="2" indent="-285750" fontAlgn="base">
              <a:buFont typeface="Arial" panose="020B0604020202020204" pitchFamily="34" charset="0"/>
              <a:buChar char="•"/>
            </a:pPr>
            <a:r>
              <a:rPr lang="en-US" sz="1400" dirty="0" err="1"/>
              <a:t>организация</a:t>
            </a:r>
            <a:r>
              <a:rPr lang="en-US" sz="1400" dirty="0"/>
              <a:t> </a:t>
            </a:r>
            <a:r>
              <a:rPr lang="en-US" sz="1400" dirty="0" err="1"/>
              <a:t>проектных</a:t>
            </a:r>
            <a:r>
              <a:rPr lang="en-US" sz="1400" dirty="0"/>
              <a:t> </a:t>
            </a:r>
            <a:r>
              <a:rPr lang="en-US" sz="1400" dirty="0" err="1"/>
              <a:t>мастерских</a:t>
            </a:r>
            <a:r>
              <a:rPr lang="en-US" sz="1400" dirty="0"/>
              <a:t> (</a:t>
            </a:r>
            <a:r>
              <a:rPr lang="en-US" sz="1400" dirty="0" err="1" smtClean="0"/>
              <a:t>воркшопов</a:t>
            </a:r>
            <a:r>
              <a:rPr lang="ru-RU" sz="1400" dirty="0" smtClean="0"/>
              <a:t>);</a:t>
            </a:r>
            <a:r>
              <a:rPr lang="en-US" sz="1400" dirty="0" smtClean="0"/>
              <a:t>  </a:t>
            </a:r>
            <a:endParaRPr lang="ru-RU" sz="1400" dirty="0"/>
          </a:p>
          <a:p>
            <a:pPr marL="1200150" lvl="2" indent="-285750" fontAlgn="base">
              <a:buFont typeface="Arial" panose="020B0604020202020204" pitchFamily="34" charset="0"/>
              <a:buChar char="•"/>
            </a:pPr>
            <a:r>
              <a:rPr lang="ru-RU" sz="1400" dirty="0"/>
              <a:t>проведение общественных </a:t>
            </a:r>
            <a:r>
              <a:rPr lang="ru-RU" sz="1400" dirty="0" smtClean="0"/>
              <a:t>обсуждений;</a:t>
            </a:r>
          </a:p>
          <a:p>
            <a:pPr marL="1200150" lvl="2" indent="-285750" fontAlgn="base">
              <a:buFont typeface="Arial" panose="020B0604020202020204" pitchFamily="34" charset="0"/>
              <a:buChar char="•"/>
            </a:pPr>
            <a:r>
              <a:rPr lang="ru-RU" sz="1400" dirty="0" smtClean="0"/>
              <a:t>проведение </a:t>
            </a:r>
            <a:r>
              <a:rPr lang="ru-RU" sz="1400" dirty="0"/>
              <a:t>дизайн-игр с участием взрослых и </a:t>
            </a:r>
            <a:r>
              <a:rPr lang="ru-RU" sz="1400" dirty="0" smtClean="0"/>
              <a:t>детей;  </a:t>
            </a:r>
            <a:endParaRPr lang="ru-RU" sz="1400" dirty="0"/>
          </a:p>
          <a:p>
            <a:pPr marL="1200150" lvl="2" indent="-285750" fontAlgn="base">
              <a:buFont typeface="Arial" panose="020B0604020202020204" pitchFamily="34" charset="0"/>
              <a:buChar char="•"/>
            </a:pPr>
            <a:r>
              <a:rPr lang="ru-RU" sz="1400" dirty="0"/>
              <a:t>организация проектных мастерских со школьниками и студентами, школьные проекты (рисунки, сочинения, пожелания, макеты</a:t>
            </a:r>
            <a:r>
              <a:rPr lang="ru-RU" sz="1400" dirty="0" smtClean="0"/>
              <a:t>);  </a:t>
            </a:r>
            <a:endParaRPr lang="ru-RU" sz="1400" dirty="0"/>
          </a:p>
          <a:p>
            <a:pPr marL="1200150" lvl="2" indent="-285750" fontAlgn="base">
              <a:buFont typeface="Arial" panose="020B0604020202020204" pitchFamily="34" charset="0"/>
              <a:buChar char="•"/>
            </a:pPr>
            <a:r>
              <a:rPr lang="ru-RU" sz="1400" dirty="0" smtClean="0"/>
              <a:t>а</a:t>
            </a:r>
            <a:r>
              <a:rPr lang="en-US" sz="1400" dirty="0" err="1" smtClean="0"/>
              <a:t>нкетирование</a:t>
            </a:r>
            <a:r>
              <a:rPr lang="ru-RU" sz="1400" dirty="0" smtClean="0"/>
              <a:t>;</a:t>
            </a:r>
            <a:r>
              <a:rPr lang="en-US" sz="1400" dirty="0" smtClean="0"/>
              <a:t>  </a:t>
            </a:r>
            <a:endParaRPr lang="ru-RU" sz="1400" dirty="0"/>
          </a:p>
          <a:p>
            <a:pPr marL="1200150" lvl="2" indent="-285750" fontAlgn="base">
              <a:buFont typeface="Arial" panose="020B0604020202020204" pitchFamily="34" charset="0"/>
              <a:buChar char="•"/>
            </a:pPr>
            <a:r>
              <a:rPr lang="ru-RU" sz="1400" dirty="0" smtClean="0"/>
              <a:t>о</a:t>
            </a:r>
            <a:r>
              <a:rPr lang="en-US" sz="1400" dirty="0" err="1" smtClean="0"/>
              <a:t>просы</a:t>
            </a:r>
            <a:r>
              <a:rPr lang="ru-RU" sz="1400" dirty="0" smtClean="0"/>
              <a:t>;</a:t>
            </a:r>
            <a:r>
              <a:rPr lang="en-US" sz="1400" dirty="0" smtClean="0"/>
              <a:t>  </a:t>
            </a:r>
            <a:endParaRPr lang="ru-RU" sz="1400" dirty="0"/>
          </a:p>
          <a:p>
            <a:pPr marL="1200150" lvl="2" indent="-285750" fontAlgn="base">
              <a:buFont typeface="Arial" panose="020B0604020202020204" pitchFamily="34" charset="0"/>
              <a:buChar char="•"/>
            </a:pPr>
            <a:r>
              <a:rPr lang="ru-RU" sz="1400" dirty="0" smtClean="0"/>
              <a:t>и</a:t>
            </a:r>
            <a:r>
              <a:rPr lang="en-US" sz="1400" dirty="0" err="1" smtClean="0"/>
              <a:t>нтервьюирование</a:t>
            </a:r>
            <a:r>
              <a:rPr lang="ru-RU" sz="1400" dirty="0" smtClean="0"/>
              <a:t>;</a:t>
            </a:r>
            <a:r>
              <a:rPr lang="en-US" sz="1400" dirty="0" smtClean="0"/>
              <a:t>  </a:t>
            </a:r>
            <a:endParaRPr lang="ru-RU" sz="1400" dirty="0"/>
          </a:p>
          <a:p>
            <a:pPr marL="1200150" lvl="2" indent="-285750" fontAlgn="base">
              <a:buFont typeface="Arial" panose="020B0604020202020204" pitchFamily="34" charset="0"/>
              <a:buChar char="•"/>
            </a:pPr>
            <a:r>
              <a:rPr lang="ru-RU" sz="1400" dirty="0" smtClean="0"/>
              <a:t>к</a:t>
            </a:r>
            <a:r>
              <a:rPr lang="en-US" sz="1400" dirty="0" err="1" smtClean="0"/>
              <a:t>артирование</a:t>
            </a:r>
            <a:r>
              <a:rPr lang="ru-RU" sz="1400" dirty="0" smtClean="0"/>
              <a:t>;</a:t>
            </a:r>
            <a:r>
              <a:rPr lang="en-US" sz="1400" dirty="0" smtClean="0"/>
              <a:t>  </a:t>
            </a:r>
            <a:endParaRPr lang="ru-RU" sz="1400" dirty="0"/>
          </a:p>
          <a:p>
            <a:pPr marL="1200150" lvl="2" indent="-285750" fontAlgn="base">
              <a:buFont typeface="Arial" panose="020B0604020202020204" pitchFamily="34" charset="0"/>
              <a:buChar char="•"/>
            </a:pPr>
            <a:r>
              <a:rPr lang="en-US" sz="1400" dirty="0" err="1"/>
              <a:t>проведение</a:t>
            </a:r>
            <a:r>
              <a:rPr lang="en-US" sz="1400" dirty="0"/>
              <a:t> </a:t>
            </a:r>
            <a:r>
              <a:rPr lang="en-US" sz="1400" dirty="0" err="1"/>
              <a:t>оценки</a:t>
            </a:r>
            <a:r>
              <a:rPr lang="en-US" sz="1400" dirty="0"/>
              <a:t> </a:t>
            </a:r>
            <a:r>
              <a:rPr lang="en-US" sz="1400" dirty="0" err="1"/>
              <a:t>эксплуатации</a:t>
            </a:r>
            <a:r>
              <a:rPr lang="en-US" sz="1400" dirty="0"/>
              <a:t> </a:t>
            </a:r>
            <a:r>
              <a:rPr lang="en-US" sz="1400" dirty="0" err="1"/>
              <a:t>территории</a:t>
            </a:r>
            <a:r>
              <a:rPr lang="en-US" sz="1400" dirty="0"/>
              <a:t>.  </a:t>
            </a:r>
            <a:endParaRPr lang="ru-RU" sz="1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440" y="5578764"/>
            <a:ext cx="1951065" cy="127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94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3512" y="208547"/>
            <a:ext cx="6598508" cy="715089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Администрация Губернатора Санкт-Петербурга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Комитет по работе с исполнительными органами государственной власти 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и взаимодействию с органами местного самоуправления</a:t>
            </a:r>
          </a:p>
        </p:txBody>
      </p:sp>
      <p:pic>
        <p:nvPicPr>
          <p:cNvPr id="5" name="Picture 7" descr="3959712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2" r="18898"/>
          <a:stretch>
            <a:fillRect/>
          </a:stretch>
        </p:blipFill>
        <p:spPr>
          <a:xfrm>
            <a:off x="553759" y="237119"/>
            <a:ext cx="971550" cy="9727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Прямоугольник 9"/>
          <p:cNvSpPr/>
          <p:nvPr/>
        </p:nvSpPr>
        <p:spPr>
          <a:xfrm>
            <a:off x="8556939" y="66855"/>
            <a:ext cx="446567" cy="3405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53512" y="1116092"/>
            <a:ext cx="6598508" cy="5417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dirty="0" smtClean="0"/>
          </a:p>
          <a:p>
            <a:pPr algn="ctr"/>
            <a:r>
              <a:rPr lang="ru-RU" sz="1600" b="1" dirty="0" smtClean="0"/>
              <a:t>Общие рекомендации </a:t>
            </a:r>
            <a:r>
              <a:rPr lang="ru-RU" sz="1600" b="1" dirty="0"/>
              <a:t>по </a:t>
            </a:r>
            <a:r>
              <a:rPr lang="ru-RU" sz="1600" b="1" dirty="0" smtClean="0"/>
              <a:t>применению инструментов </a:t>
            </a:r>
            <a:r>
              <a:rPr lang="ru-RU" sz="1600" b="1" dirty="0"/>
              <a:t>для организации общественного участия</a:t>
            </a:r>
          </a:p>
          <a:p>
            <a:pPr algn="ctr"/>
            <a:r>
              <a:rPr lang="ru-RU" b="1" dirty="0" smtClean="0"/>
              <a:t> </a:t>
            </a:r>
            <a:endParaRPr lang="ru-RU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841" y="2098194"/>
            <a:ext cx="2337381" cy="178431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747" y="4767275"/>
            <a:ext cx="2289695" cy="185650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3" name="Прямоугольник 12"/>
          <p:cNvSpPr/>
          <p:nvPr/>
        </p:nvSpPr>
        <p:spPr>
          <a:xfrm>
            <a:off x="341747" y="1745567"/>
            <a:ext cx="5922419" cy="27833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Для проведения общественных обсуждений рекомендуется выбирать хорошо </a:t>
            </a:r>
            <a:r>
              <a:rPr lang="ru-RU" sz="1400" dirty="0" smtClean="0"/>
              <a:t>известные </a:t>
            </a:r>
            <a:r>
              <a:rPr lang="ru-RU" sz="1400" dirty="0"/>
              <a:t>людям общественные и культурные центры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i="1" dirty="0" smtClean="0"/>
              <a:t>(</a:t>
            </a:r>
            <a:r>
              <a:rPr lang="ru-RU" sz="1400" i="1" dirty="0"/>
              <a:t>ДК, школы, молодежные и культурные центры)</a:t>
            </a:r>
            <a:r>
              <a:rPr lang="ru-RU" sz="1400" dirty="0"/>
              <a:t>, находящиеся в зоне хорошей транспортной доступности, расположенные по соседству с объектом проектирования. </a:t>
            </a:r>
            <a:endParaRPr lang="ru-RU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Общественные </a:t>
            </a:r>
            <a:r>
              <a:rPr lang="ru-RU" sz="1400" dirty="0"/>
              <a:t>обсуждения могут проходить непосредственно на проектируемой территории. В частности, общественные обсуждения дворовых территорий могут быть организованы во дворах либо в общественных центрах многоквартирных домов, а также библиотеках, школах, центрах дополнительного образования и других </a:t>
            </a:r>
            <a:r>
              <a:rPr lang="ru-RU" sz="1400" dirty="0" smtClean="0"/>
              <a:t>общественных </a:t>
            </a:r>
            <a:r>
              <a:rPr lang="ru-RU" sz="1400" dirty="0"/>
              <a:t>центрах, расположенных в непосредственной близости к </a:t>
            </a:r>
            <a:r>
              <a:rPr lang="ru-RU" sz="1400" dirty="0" smtClean="0"/>
              <a:t>проектируемой </a:t>
            </a:r>
            <a:r>
              <a:rPr lang="ru-RU" sz="1400" dirty="0"/>
              <a:t>территории и хорошо знакомых местным жителям.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942897" y="4616669"/>
            <a:ext cx="5837325" cy="21577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Общественные обсуждения должны проводиться при участии опытного модератора, имеющего нейтральную позицию по отношению ко всем участникам проектного процесса.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По итогам каждой </a:t>
            </a:r>
            <a:r>
              <a:rPr lang="ru-RU" sz="1400" dirty="0" smtClean="0"/>
              <a:t>встречи должен </a:t>
            </a:r>
            <a:r>
              <a:rPr lang="ru-RU" sz="1400" dirty="0"/>
              <a:t>быть сформирован отчет о встрече и видеозапись самой встречи, которые должны быть выложены в публичный доступ как на информационных ресурсах проекта, так и на официальном сайте муниципалитета для того, чтобы все желающие могли отслеживать процесс развития проекта, а также </a:t>
            </a:r>
            <a:r>
              <a:rPr lang="ru-RU" sz="1400" dirty="0" smtClean="0"/>
              <a:t>комментировать </a:t>
            </a:r>
            <a:r>
              <a:rPr lang="ru-RU" sz="1400" dirty="0"/>
              <a:t>и включаться в этот процесс на любом этапе. </a:t>
            </a:r>
          </a:p>
        </p:txBody>
      </p:sp>
    </p:spTree>
    <p:extLst>
      <p:ext uri="{BB962C8B-B14F-4D97-AF65-F5344CB8AC3E}">
        <p14:creationId xmlns:p14="http://schemas.microsoft.com/office/powerpoint/2010/main" val="17365970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3261</TotalTime>
  <Words>2361</Words>
  <Application>Microsoft Office PowerPoint</Application>
  <PresentationFormat>Экран (4:3)</PresentationFormat>
  <Paragraphs>336</Paragraphs>
  <Slides>24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Smolny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Гриневич Константин Николаевич</dc:creator>
  <cp:lastModifiedBy>user</cp:lastModifiedBy>
  <cp:revision>348</cp:revision>
  <cp:lastPrinted>2017-07-07T06:04:11Z</cp:lastPrinted>
  <dcterms:created xsi:type="dcterms:W3CDTF">2016-12-08T12:36:43Z</dcterms:created>
  <dcterms:modified xsi:type="dcterms:W3CDTF">2017-09-04T07:23:17Z</dcterms:modified>
</cp:coreProperties>
</file>